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8" r:id="rId2"/>
    <p:sldId id="297" r:id="rId3"/>
    <p:sldId id="408" r:id="rId4"/>
    <p:sldId id="276" r:id="rId5"/>
    <p:sldId id="405" r:id="rId6"/>
    <p:sldId id="406" r:id="rId7"/>
    <p:sldId id="407" r:id="rId8"/>
    <p:sldId id="563" r:id="rId9"/>
    <p:sldId id="564" r:id="rId10"/>
    <p:sldId id="565" r:id="rId11"/>
    <p:sldId id="562" r:id="rId12"/>
    <p:sldId id="561" r:id="rId13"/>
    <p:sldId id="566" r:id="rId14"/>
    <p:sldId id="567" r:id="rId15"/>
    <p:sldId id="369" r:id="rId16"/>
    <p:sldId id="370" r:id="rId17"/>
    <p:sldId id="391" r:id="rId18"/>
    <p:sldId id="376" r:id="rId19"/>
    <p:sldId id="409" r:id="rId20"/>
    <p:sldId id="392" r:id="rId21"/>
    <p:sldId id="378" r:id="rId22"/>
    <p:sldId id="411" r:id="rId23"/>
    <p:sldId id="379" r:id="rId24"/>
    <p:sldId id="380" r:id="rId25"/>
    <p:sldId id="413" r:id="rId26"/>
    <p:sldId id="568" r:id="rId27"/>
    <p:sldId id="382" r:id="rId28"/>
    <p:sldId id="414" r:id="rId29"/>
    <p:sldId id="415" r:id="rId30"/>
    <p:sldId id="416" r:id="rId31"/>
    <p:sldId id="556" r:id="rId32"/>
    <p:sldId id="557" r:id="rId33"/>
    <p:sldId id="559" r:id="rId34"/>
    <p:sldId id="558" r:id="rId35"/>
    <p:sldId id="274"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a:srgbClr val="7A6855"/>
    <a:srgbClr val="041E42"/>
    <a:srgbClr val="C5B9AC"/>
    <a:srgbClr val="C88242"/>
    <a:srgbClr val="FF9900"/>
    <a:srgbClr val="F1B31F"/>
    <a:srgbClr val="F3B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249" autoAdjust="0"/>
  </p:normalViewPr>
  <p:slideViewPr>
    <p:cSldViewPr snapToGrid="0">
      <p:cViewPr varScale="1">
        <p:scale>
          <a:sx n="62" d="100"/>
          <a:sy n="62" d="100"/>
        </p:scale>
        <p:origin x="732" y="56"/>
      </p:cViewPr>
      <p:guideLst>
        <p:guide orient="horz" pos="2160"/>
        <p:guide pos="3840"/>
      </p:guideLst>
    </p:cSldViewPr>
  </p:slideViewPr>
  <p:outlineViewPr>
    <p:cViewPr>
      <p:scale>
        <a:sx n="33" d="100"/>
        <a:sy n="33" d="100"/>
      </p:scale>
      <p:origin x="0" y="-4014"/>
    </p:cViewPr>
  </p:outlineViewPr>
  <p:notesTextViewPr>
    <p:cViewPr>
      <p:scale>
        <a:sx n="3" d="2"/>
        <a:sy n="3" d="2"/>
      </p:scale>
      <p:origin x="0" y="0"/>
    </p:cViewPr>
  </p:notesTextViewPr>
  <p:sorterViewPr>
    <p:cViewPr>
      <p:scale>
        <a:sx n="100" d="100"/>
        <a:sy n="100" d="100"/>
      </p:scale>
      <p:origin x="0" y="-2478"/>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27406-4546-40E4-963E-A1F3BE7385E5}"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F2780-EE4F-4383-BDA5-9D78A3AABC82}" type="slidenum">
              <a:rPr lang="en-US" smtClean="0"/>
              <a:t>‹#›</a:t>
            </a:fld>
            <a:endParaRPr lang="en-US"/>
          </a:p>
        </p:txBody>
      </p:sp>
    </p:spTree>
    <p:extLst>
      <p:ext uri="{BB962C8B-B14F-4D97-AF65-F5344CB8AC3E}">
        <p14:creationId xmlns:p14="http://schemas.microsoft.com/office/powerpoint/2010/main" val="276132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FF2780-EE4F-4383-BDA5-9D78A3AABC82}" type="slidenum">
              <a:rPr lang="en-US" smtClean="0"/>
              <a:t>2</a:t>
            </a:fld>
            <a:endParaRPr lang="en-US"/>
          </a:p>
        </p:txBody>
      </p:sp>
    </p:spTree>
    <p:extLst>
      <p:ext uri="{BB962C8B-B14F-4D97-AF65-F5344CB8AC3E}">
        <p14:creationId xmlns:p14="http://schemas.microsoft.com/office/powerpoint/2010/main" val="442483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605144-845E-4B98-9B82-049D97DE83D4}"/>
              </a:ext>
            </a:extLst>
          </p:cNvPr>
          <p:cNvPicPr>
            <a:picLocks noChangeAspect="1"/>
          </p:cNvPicPr>
          <p:nvPr userDrawn="1"/>
        </p:nvPicPr>
        <p:blipFill>
          <a:blip r:embed="rId2">
            <a:extLst>
              <a:ext uri="{28A0092B-C50C-407E-A947-70E740481C1C}">
                <a14:useLocalDpi xmlns:a14="http://schemas.microsoft.com/office/drawing/2010/main"/>
              </a:ext>
            </a:extLst>
          </a:blip>
          <a:srcRect l="3821" t="-1" r="29618" b="2866"/>
          <a:stretch>
            <a:fillRect/>
          </a:stretch>
        </p:blipFill>
        <p:spPr>
          <a:xfrm>
            <a:off x="3837480" y="0"/>
            <a:ext cx="8354520" cy="6858000"/>
          </a:xfrm>
          <a:prstGeom prst="rect">
            <a:avLst/>
          </a:prstGeom>
        </p:spPr>
      </p:pic>
      <p:pic>
        <p:nvPicPr>
          <p:cNvPr id="7" name="Picture 6">
            <a:extLst>
              <a:ext uri="{FF2B5EF4-FFF2-40B4-BE49-F238E27FC236}">
                <a16:creationId xmlns:a16="http://schemas.microsoft.com/office/drawing/2014/main" id="{449065F4-5081-4637-A31F-7264307BACD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14" y="1522"/>
            <a:ext cx="12181172" cy="6854954"/>
          </a:xfrm>
          <a:prstGeom prst="rect">
            <a:avLst/>
          </a:prstGeom>
        </p:spPr>
      </p:pic>
      <p:sp>
        <p:nvSpPr>
          <p:cNvPr id="2" name="Title 1">
            <a:extLst>
              <a:ext uri="{FF2B5EF4-FFF2-40B4-BE49-F238E27FC236}">
                <a16:creationId xmlns:a16="http://schemas.microsoft.com/office/drawing/2014/main" id="{B1BF7485-6C37-4DA4-B006-4C8F36D4EF85}"/>
              </a:ext>
            </a:extLst>
          </p:cNvPr>
          <p:cNvSpPr>
            <a:spLocks noGrp="1"/>
          </p:cNvSpPr>
          <p:nvPr>
            <p:ph type="ctrTitle"/>
          </p:nvPr>
        </p:nvSpPr>
        <p:spPr>
          <a:xfrm>
            <a:off x="714532" y="2370934"/>
            <a:ext cx="4651947" cy="2387600"/>
          </a:xfrm>
        </p:spPr>
        <p:txBody>
          <a:bodyPr anchor="b"/>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09870A6-3158-48DC-9520-30BC0CB0D5DD}"/>
              </a:ext>
            </a:extLst>
          </p:cNvPr>
          <p:cNvSpPr>
            <a:spLocks noGrp="1"/>
          </p:cNvSpPr>
          <p:nvPr>
            <p:ph type="subTitle" idx="1"/>
          </p:nvPr>
        </p:nvSpPr>
        <p:spPr>
          <a:xfrm>
            <a:off x="714532" y="4928839"/>
            <a:ext cx="6135974" cy="122837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127" y="229822"/>
            <a:ext cx="3104352" cy="933988"/>
          </a:xfrm>
          <a:prstGeom prst="rect">
            <a:avLst/>
          </a:prstGeom>
        </p:spPr>
      </p:pic>
    </p:spTree>
    <p:extLst>
      <p:ext uri="{BB962C8B-B14F-4D97-AF65-F5344CB8AC3E}">
        <p14:creationId xmlns:p14="http://schemas.microsoft.com/office/powerpoint/2010/main" val="22590185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 Blank">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2595172" y="386449"/>
            <a:ext cx="7001656" cy="771697"/>
          </a:xfrm>
        </p:spPr>
        <p:txBody>
          <a:bodyPr anchor="b" anchorCtr="0"/>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bg2"/>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solidFill>
                  <a:schemeClr val="bg2"/>
                </a:solidFill>
              </a:defRPr>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Rectangle 7">
            <a:extLst>
              <a:ext uri="{FF2B5EF4-FFF2-40B4-BE49-F238E27FC236}">
                <a16:creationId xmlns:a16="http://schemas.microsoft.com/office/drawing/2014/main" id="{6392BF2C-BF1B-4F95-B881-75E970F7EC2B}"/>
              </a:ext>
            </a:extLst>
          </p:cNvPr>
          <p:cNvSpPr/>
          <p:nvPr userDrawn="1"/>
        </p:nvSpPr>
        <p:spPr>
          <a:xfrm>
            <a:off x="1" y="0"/>
            <a:ext cx="12192000" cy="210065"/>
          </a:xfrm>
          <a:prstGeom prst="rect">
            <a:avLst/>
          </a:prstGeom>
          <a:solidFill>
            <a:srgbClr val="F1B3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3115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C36E60-A5DD-4F62-BF0F-CB8A9F6C6A09}"/>
              </a:ext>
            </a:extLst>
          </p:cNvPr>
          <p:cNvPicPr>
            <a:picLocks noChangeAspect="1"/>
          </p:cNvPicPr>
          <p:nvPr userDrawn="1"/>
        </p:nvPicPr>
        <p:blipFill>
          <a:blip r:embed="rId2">
            <a:extLst>
              <a:ext uri="{28A0092B-C50C-407E-A947-70E740481C1C}">
                <a14:useLocalDpi xmlns:a14="http://schemas.microsoft.com/office/drawing/2010/main"/>
              </a:ext>
            </a:extLst>
          </a:blip>
          <a:srcRect l="-1" t="9463" r="21129" b="9450"/>
          <a:stretch>
            <a:fillRect/>
          </a:stretch>
        </p:blipFill>
        <p:spPr>
          <a:xfrm>
            <a:off x="5521348" y="0"/>
            <a:ext cx="6670651" cy="6857999"/>
          </a:xfrm>
          <a:prstGeom prst="rect">
            <a:avLst/>
          </a:prstGeom>
        </p:spPr>
      </p:pic>
      <p:sp>
        <p:nvSpPr>
          <p:cNvPr id="4" name="Rectangle 3">
            <a:extLst>
              <a:ext uri="{FF2B5EF4-FFF2-40B4-BE49-F238E27FC236}">
                <a16:creationId xmlns:a16="http://schemas.microsoft.com/office/drawing/2014/main" id="{7EABCFBA-4449-4162-B290-525CC917DD47}"/>
              </a:ext>
            </a:extLst>
          </p:cNvPr>
          <p:cNvSpPr/>
          <p:nvPr userDrawn="1"/>
        </p:nvSpPr>
        <p:spPr>
          <a:xfrm>
            <a:off x="4721902" y="0"/>
            <a:ext cx="7470098" cy="6858000"/>
          </a:xfrm>
          <a:prstGeom prst="rect">
            <a:avLst/>
          </a:prstGeom>
          <a:solidFill>
            <a:schemeClr val="tx1">
              <a:lumMod val="65000"/>
              <a:lumOff val="3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D7661B-3351-4C7F-A104-3AEF5556AFD1}"/>
              </a:ext>
            </a:extLst>
          </p:cNvPr>
          <p:cNvSpPr>
            <a:spLocks noGrp="1"/>
          </p:cNvSpPr>
          <p:nvPr>
            <p:ph idx="1"/>
          </p:nvPr>
        </p:nvSpPr>
        <p:spPr>
          <a:xfrm>
            <a:off x="838200" y="1825625"/>
            <a:ext cx="7031636"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bg2"/>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solidFill>
                  <a:schemeClr val="bg2"/>
                </a:solidFill>
              </a:defRPr>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365125"/>
            <a:ext cx="7001656" cy="1325563"/>
          </a:xfrm>
        </p:spPr>
        <p:txBody>
          <a:bodyPr anchor="b" anchorCtr="0"/>
          <a:lstStyle/>
          <a:p>
            <a:r>
              <a:rPr lang="en-US"/>
              <a:t>Click to edit Master title style</a:t>
            </a:r>
          </a:p>
        </p:txBody>
      </p:sp>
    </p:spTree>
    <p:extLst>
      <p:ext uri="{BB962C8B-B14F-4D97-AF65-F5344CB8AC3E}">
        <p14:creationId xmlns:p14="http://schemas.microsoft.com/office/powerpoint/2010/main" val="9910257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89978-E1A9-46A2-9169-B8B99A368416}"/>
              </a:ext>
            </a:extLst>
          </p:cNvPr>
          <p:cNvSpPr/>
          <p:nvPr userDrawn="1"/>
        </p:nvSpPr>
        <p:spPr>
          <a:xfrm>
            <a:off x="0" y="0"/>
            <a:ext cx="4796852"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994712"/>
            <a:ext cx="3538928" cy="1325563"/>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B7D7661B-3351-4C7F-A104-3AEF5556AFD1}"/>
              </a:ext>
            </a:extLst>
          </p:cNvPr>
          <p:cNvSpPr>
            <a:spLocks noGrp="1"/>
          </p:cNvSpPr>
          <p:nvPr>
            <p:ph idx="1"/>
          </p:nvPr>
        </p:nvSpPr>
        <p:spPr>
          <a:xfrm>
            <a:off x="838200" y="2605114"/>
            <a:ext cx="3583898" cy="30611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bg2"/>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11" name="Text Placeholder 10">
            <a:extLst>
              <a:ext uri="{FF2B5EF4-FFF2-40B4-BE49-F238E27FC236}">
                <a16:creationId xmlns:a16="http://schemas.microsoft.com/office/drawing/2014/main" id="{DF0C7A2A-533B-42BE-B16F-D21D25E4533D}"/>
              </a:ext>
            </a:extLst>
          </p:cNvPr>
          <p:cNvSpPr>
            <a:spLocks noGrp="1"/>
          </p:cNvSpPr>
          <p:nvPr>
            <p:ph type="body" sz="quarter" idx="14"/>
          </p:nvPr>
        </p:nvSpPr>
        <p:spPr>
          <a:xfrm>
            <a:off x="5426466" y="1004888"/>
            <a:ext cx="5951537" cy="4856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9890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994712"/>
            <a:ext cx="3538928" cy="1325563"/>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B7D7661B-3351-4C7F-A104-3AEF5556AFD1}"/>
              </a:ext>
            </a:extLst>
          </p:cNvPr>
          <p:cNvSpPr>
            <a:spLocks noGrp="1"/>
          </p:cNvSpPr>
          <p:nvPr>
            <p:ph idx="1"/>
          </p:nvPr>
        </p:nvSpPr>
        <p:spPr>
          <a:xfrm>
            <a:off x="838200" y="2605114"/>
            <a:ext cx="3583898" cy="306116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11" name="Text Placeholder 10">
            <a:extLst>
              <a:ext uri="{FF2B5EF4-FFF2-40B4-BE49-F238E27FC236}">
                <a16:creationId xmlns:a16="http://schemas.microsoft.com/office/drawing/2014/main" id="{DF0C7A2A-533B-42BE-B16F-D21D25E4533D}"/>
              </a:ext>
            </a:extLst>
          </p:cNvPr>
          <p:cNvSpPr>
            <a:spLocks noGrp="1"/>
          </p:cNvSpPr>
          <p:nvPr>
            <p:ph type="body" sz="quarter" idx="14"/>
          </p:nvPr>
        </p:nvSpPr>
        <p:spPr>
          <a:xfrm>
            <a:off x="5426466" y="1004888"/>
            <a:ext cx="5951537" cy="4856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A5C1AC13-3B39-418D-AA4A-86AB8AFF1227}"/>
              </a:ext>
            </a:extLst>
          </p:cNvPr>
          <p:cNvSpPr/>
          <p:nvPr userDrawn="1"/>
        </p:nvSpPr>
        <p:spPr>
          <a:xfrm>
            <a:off x="1" y="0"/>
            <a:ext cx="12192000" cy="21006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82EF31D-311D-4080-B281-168C4E943BE6}"/>
              </a:ext>
            </a:extLst>
          </p:cNvPr>
          <p:cNvCxnSpPr/>
          <p:nvPr userDrawn="1"/>
        </p:nvCxnSpPr>
        <p:spPr>
          <a:xfrm flipH="1" flipV="1">
            <a:off x="4806176" y="535259"/>
            <a:ext cx="0" cy="54975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141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B41B833-33A4-4E0E-9622-AF2DF9D8E901}"/>
              </a:ext>
            </a:extLst>
          </p:cNvPr>
          <p:cNvSpPr>
            <a:spLocks noGrp="1"/>
          </p:cNvSpPr>
          <p:nvPr>
            <p:ph type="pic" sz="quarter" idx="14"/>
          </p:nvPr>
        </p:nvSpPr>
        <p:spPr>
          <a:xfrm>
            <a:off x="7329488" y="989351"/>
            <a:ext cx="4272899" cy="4887574"/>
          </a:xfrm>
        </p:spPr>
        <p:txBody>
          <a:bodyPr/>
          <a:lstStyle/>
          <a:p>
            <a:endParaRPr lang="en-US"/>
          </a:p>
        </p:txBody>
      </p:sp>
      <p:sp>
        <p:nvSpPr>
          <p:cNvPr id="4" name="Rectangle 3">
            <a:extLst>
              <a:ext uri="{FF2B5EF4-FFF2-40B4-BE49-F238E27FC236}">
                <a16:creationId xmlns:a16="http://schemas.microsoft.com/office/drawing/2014/main" id="{61489978-E1A9-46A2-9169-B8B99A368416}"/>
              </a:ext>
            </a:extLst>
          </p:cNvPr>
          <p:cNvSpPr/>
          <p:nvPr userDrawn="1"/>
        </p:nvSpPr>
        <p:spPr>
          <a:xfrm>
            <a:off x="11092721" y="0"/>
            <a:ext cx="1099279"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994713"/>
            <a:ext cx="6207178" cy="983990"/>
          </a:xfrm>
        </p:spPr>
        <p:txBody>
          <a:bodyPr anchor="b" anchorCtr="0"/>
          <a:lstStyle/>
          <a:p>
            <a:r>
              <a:rPr lang="en-US"/>
              <a:t>Click to edit Master title style</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solidFill>
                  <a:schemeClr val="bg2"/>
                </a:solidFill>
              </a:defRPr>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9" name="Content Placeholder 2">
            <a:extLst>
              <a:ext uri="{FF2B5EF4-FFF2-40B4-BE49-F238E27FC236}">
                <a16:creationId xmlns:a16="http://schemas.microsoft.com/office/drawing/2014/main" id="{BBE8CF83-5603-4E12-834D-876AEF3702E2}"/>
              </a:ext>
            </a:extLst>
          </p:cNvPr>
          <p:cNvSpPr>
            <a:spLocks noGrp="1"/>
          </p:cNvSpPr>
          <p:nvPr>
            <p:ph idx="13"/>
          </p:nvPr>
        </p:nvSpPr>
        <p:spPr>
          <a:xfrm>
            <a:off x="809469" y="2158584"/>
            <a:ext cx="6190938" cy="37025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9815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89978-E1A9-46A2-9169-B8B99A368416}"/>
              </a:ext>
            </a:extLst>
          </p:cNvPr>
          <p:cNvSpPr/>
          <p:nvPr userDrawn="1"/>
        </p:nvSpPr>
        <p:spPr>
          <a:xfrm>
            <a:off x="0" y="0"/>
            <a:ext cx="479685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994712"/>
            <a:ext cx="3538928" cy="1325563"/>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B7D7661B-3351-4C7F-A104-3AEF5556AFD1}"/>
              </a:ext>
            </a:extLst>
          </p:cNvPr>
          <p:cNvSpPr>
            <a:spLocks noGrp="1"/>
          </p:cNvSpPr>
          <p:nvPr>
            <p:ph idx="1"/>
          </p:nvPr>
        </p:nvSpPr>
        <p:spPr>
          <a:xfrm>
            <a:off x="838200" y="2605114"/>
            <a:ext cx="3583898" cy="3061169"/>
          </a:xfrm>
        </p:spPr>
        <p:txBody>
          <a:bodyPr/>
          <a:lstStyle>
            <a:lvl1pPr>
              <a:defRPr>
                <a:solidFill>
                  <a:schemeClr val="tx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solidFill>
                  <a:schemeClr val="bg2"/>
                </a:solidFill>
              </a:defRPr>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9" name="Content Placeholder 2">
            <a:extLst>
              <a:ext uri="{FF2B5EF4-FFF2-40B4-BE49-F238E27FC236}">
                <a16:creationId xmlns:a16="http://schemas.microsoft.com/office/drawing/2014/main" id="{BBE8CF83-5603-4E12-834D-876AEF3702E2}"/>
              </a:ext>
            </a:extLst>
          </p:cNvPr>
          <p:cNvSpPr>
            <a:spLocks noGrp="1"/>
          </p:cNvSpPr>
          <p:nvPr>
            <p:ph idx="13"/>
          </p:nvPr>
        </p:nvSpPr>
        <p:spPr>
          <a:xfrm>
            <a:off x="5381469" y="1003664"/>
            <a:ext cx="6100997" cy="48574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833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70D6-643A-47FD-B3CE-9754E6925DC9}"/>
              </a:ext>
            </a:extLst>
          </p:cNvPr>
          <p:cNvSpPr>
            <a:spLocks noGrp="1"/>
          </p:cNvSpPr>
          <p:nvPr>
            <p:ph type="title"/>
          </p:nvPr>
        </p:nvSpPr>
        <p:spPr>
          <a:xfrm>
            <a:off x="831850" y="630446"/>
            <a:ext cx="499932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27B4D3-0598-427E-92F4-AF2CCF9F217C}"/>
              </a:ext>
            </a:extLst>
          </p:cNvPr>
          <p:cNvSpPr>
            <a:spLocks noGrp="1"/>
          </p:cNvSpPr>
          <p:nvPr>
            <p:ph type="body" idx="1"/>
          </p:nvPr>
        </p:nvSpPr>
        <p:spPr>
          <a:xfrm>
            <a:off x="831850" y="3690053"/>
            <a:ext cx="51192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C0F82F5A-178E-4369-B76F-9DBB5C89AD09}"/>
              </a:ext>
            </a:extLst>
          </p:cNvPr>
          <p:cNvPicPr>
            <a:picLocks noChangeAspect="1"/>
          </p:cNvPicPr>
          <p:nvPr userDrawn="1"/>
        </p:nvPicPr>
        <p:blipFill>
          <a:blip r:embed="rId2">
            <a:extLst>
              <a:ext uri="{28A0092B-C50C-407E-A947-70E740481C1C}">
                <a14:useLocalDpi xmlns:a14="http://schemas.microsoft.com/office/drawing/2010/main"/>
              </a:ext>
            </a:extLst>
          </a:blip>
          <a:srcRect l="-1" t="9463" r="21129" b="9450"/>
          <a:stretch>
            <a:fillRect/>
          </a:stretch>
        </p:blipFill>
        <p:spPr>
          <a:xfrm>
            <a:off x="5521348" y="0"/>
            <a:ext cx="6670651" cy="6857999"/>
          </a:xfrm>
          <a:prstGeom prst="rect">
            <a:avLst/>
          </a:prstGeom>
        </p:spPr>
      </p:pic>
      <p:sp>
        <p:nvSpPr>
          <p:cNvPr id="7" name="Rectangle 6">
            <a:extLst>
              <a:ext uri="{FF2B5EF4-FFF2-40B4-BE49-F238E27FC236}">
                <a16:creationId xmlns:a16="http://schemas.microsoft.com/office/drawing/2014/main" id="{DD46A982-74B9-40F1-AFB7-E1C5F7315776}"/>
              </a:ext>
            </a:extLst>
          </p:cNvPr>
          <p:cNvSpPr/>
          <p:nvPr userDrawn="1"/>
        </p:nvSpPr>
        <p:spPr>
          <a:xfrm rot="5400000">
            <a:off x="-3323968" y="3323966"/>
            <a:ext cx="6858000" cy="210065"/>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7607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9D148B-FF8A-4C62-90EC-40E2FBA0E003}"/>
              </a:ext>
            </a:extLst>
          </p:cNvPr>
          <p:cNvPicPr>
            <a:picLocks noChangeAspect="1"/>
          </p:cNvPicPr>
          <p:nvPr userDrawn="1"/>
        </p:nvPicPr>
        <p:blipFill>
          <a:blip r:embed="rId2">
            <a:extLst>
              <a:ext uri="{28A0092B-C50C-407E-A947-70E740481C1C}">
                <a14:useLocalDpi xmlns:a14="http://schemas.microsoft.com/office/drawing/2010/main"/>
              </a:ext>
            </a:extLst>
          </a:blip>
          <a:srcRect l="-1" t="9463" r="21129" b="9450"/>
          <a:stretch>
            <a:fillRect/>
          </a:stretch>
        </p:blipFill>
        <p:spPr>
          <a:xfrm>
            <a:off x="5521348" y="0"/>
            <a:ext cx="6670651" cy="6857999"/>
          </a:xfrm>
          <a:prstGeom prst="rect">
            <a:avLst/>
          </a:prstGeom>
        </p:spPr>
      </p:pic>
      <p:sp>
        <p:nvSpPr>
          <p:cNvPr id="10" name="Rectangle 9">
            <a:extLst>
              <a:ext uri="{FF2B5EF4-FFF2-40B4-BE49-F238E27FC236}">
                <a16:creationId xmlns:a16="http://schemas.microsoft.com/office/drawing/2014/main" id="{13405E11-CED3-4F3E-ADAA-B1C01F9ED85E}"/>
              </a:ext>
            </a:extLst>
          </p:cNvPr>
          <p:cNvSpPr/>
          <p:nvPr userDrawn="1"/>
        </p:nvSpPr>
        <p:spPr>
          <a:xfrm>
            <a:off x="4721902" y="0"/>
            <a:ext cx="7470098" cy="6858000"/>
          </a:xfrm>
          <a:prstGeom prst="rect">
            <a:avLst/>
          </a:prstGeom>
          <a:solidFill>
            <a:schemeClr val="tx1">
              <a:lumMod val="65000"/>
              <a:lumOff val="3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470D6-643A-47FD-B3CE-9754E6925DC9}"/>
              </a:ext>
            </a:extLst>
          </p:cNvPr>
          <p:cNvSpPr>
            <a:spLocks noGrp="1"/>
          </p:cNvSpPr>
          <p:nvPr>
            <p:ph type="title"/>
          </p:nvPr>
        </p:nvSpPr>
        <p:spPr>
          <a:xfrm>
            <a:off x="831850" y="630446"/>
            <a:ext cx="499932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27B4D3-0598-427E-92F4-AF2CCF9F217C}"/>
              </a:ext>
            </a:extLst>
          </p:cNvPr>
          <p:cNvSpPr>
            <a:spLocks noGrp="1"/>
          </p:cNvSpPr>
          <p:nvPr>
            <p:ph type="body" idx="1"/>
          </p:nvPr>
        </p:nvSpPr>
        <p:spPr>
          <a:xfrm>
            <a:off x="831850" y="3690053"/>
            <a:ext cx="511924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8913E312-A17E-4A71-86F5-B2DE45F85308}"/>
              </a:ext>
            </a:extLst>
          </p:cNvPr>
          <p:cNvSpPr/>
          <p:nvPr userDrawn="1"/>
        </p:nvSpPr>
        <p:spPr>
          <a:xfrm rot="5400000">
            <a:off x="-3323968" y="3323966"/>
            <a:ext cx="6858000" cy="210065"/>
          </a:xfrm>
          <a:prstGeom prst="rect">
            <a:avLst/>
          </a:prstGeom>
          <a:solidFill>
            <a:srgbClr val="F1B3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3056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70D6-643A-47FD-B3CE-9754E6925DC9}"/>
              </a:ext>
            </a:extLst>
          </p:cNvPr>
          <p:cNvSpPr>
            <a:spLocks noGrp="1"/>
          </p:cNvSpPr>
          <p:nvPr>
            <p:ph type="title"/>
          </p:nvPr>
        </p:nvSpPr>
        <p:spPr>
          <a:xfrm>
            <a:off x="831850" y="630446"/>
            <a:ext cx="499932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27B4D3-0598-427E-92F4-AF2CCF9F217C}"/>
              </a:ext>
            </a:extLst>
          </p:cNvPr>
          <p:cNvSpPr>
            <a:spLocks noGrp="1"/>
          </p:cNvSpPr>
          <p:nvPr>
            <p:ph type="body" idx="1"/>
          </p:nvPr>
        </p:nvSpPr>
        <p:spPr>
          <a:xfrm>
            <a:off x="831850" y="3690053"/>
            <a:ext cx="511924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765EDDAE-38FE-47B0-8CAA-DBB3397BA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14"/>
            <a:ext cx="12192000" cy="6854572"/>
          </a:xfrm>
          <a:prstGeom prst="rect">
            <a:avLst/>
          </a:prstGeom>
        </p:spPr>
      </p:pic>
    </p:spTree>
    <p:extLst>
      <p:ext uri="{BB962C8B-B14F-4D97-AF65-F5344CB8AC3E}">
        <p14:creationId xmlns:p14="http://schemas.microsoft.com/office/powerpoint/2010/main" val="41917565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940AC31-CC50-44DE-B6A2-1BC20412E05C}"/>
              </a:ext>
            </a:extLst>
          </p:cNvPr>
          <p:cNvSpPr>
            <a:spLocks noGrp="1"/>
          </p:cNvSpPr>
          <p:nvPr>
            <p:ph type="pic" sz="quarter" idx="13"/>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5A2E1F3C-0064-4ABA-9635-54F48E49135C}"/>
              </a:ext>
            </a:extLst>
          </p:cNvPr>
          <p:cNvSpPr>
            <a:spLocks noGrp="1"/>
          </p:cNvSpPr>
          <p:nvPr>
            <p:ph type="title"/>
          </p:nvPr>
        </p:nvSpPr>
        <p:spPr>
          <a:xfrm>
            <a:off x="868181" y="2044023"/>
            <a:ext cx="10515600" cy="1325563"/>
          </a:xfrm>
        </p:spPr>
        <p:txBody>
          <a:bodyPr/>
          <a:lstStyle>
            <a:lvl1pPr algn="ctr">
              <a:defRPr/>
            </a:lvl1pPr>
          </a:lstStyle>
          <a:p>
            <a:r>
              <a:rPr lang="en-US"/>
              <a:t>Click to edit Master title style</a:t>
            </a:r>
          </a:p>
        </p:txBody>
      </p:sp>
      <p:sp>
        <p:nvSpPr>
          <p:cNvPr id="8" name="Slide Number Placeholder 5">
            <a:extLst>
              <a:ext uri="{FF2B5EF4-FFF2-40B4-BE49-F238E27FC236}">
                <a16:creationId xmlns:a16="http://schemas.microsoft.com/office/drawing/2014/main" id="{C5DF3897-5865-47F4-A254-E0E8B2FEC478}"/>
              </a:ext>
            </a:extLst>
          </p:cNvPr>
          <p:cNvSpPr>
            <a:spLocks noGrp="1"/>
          </p:cNvSpPr>
          <p:nvPr>
            <p:ph type="sldNum" sz="quarter" idx="12"/>
          </p:nvPr>
        </p:nvSpPr>
        <p:spPr>
          <a:xfrm>
            <a:off x="11032761" y="6356350"/>
            <a:ext cx="920646" cy="365125"/>
          </a:xfrm>
        </p:spPr>
        <p:txBody>
          <a:bodyPr/>
          <a:lstStyle>
            <a:lvl1pPr>
              <a:defRPr sz="1000"/>
            </a:lvl1pPr>
          </a:lstStyle>
          <a:p>
            <a:fld id="{4EF8192F-8918-409B-A401-18C54A4BEC1B}" type="slidenum">
              <a:rPr lang="en-US" smtClean="0"/>
              <a:t>‹#›</a:t>
            </a:fld>
            <a:endParaRPr lang="en-US"/>
          </a:p>
        </p:txBody>
      </p:sp>
      <p:sp>
        <p:nvSpPr>
          <p:cNvPr id="9" name="Footer Placeholder 4">
            <a:extLst>
              <a:ext uri="{FF2B5EF4-FFF2-40B4-BE49-F238E27FC236}">
                <a16:creationId xmlns:a16="http://schemas.microsoft.com/office/drawing/2014/main" id="{D2116FCD-ED3A-4EB3-A48F-2BDC28F278FF}"/>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pic>
        <p:nvPicPr>
          <p:cNvPr id="10" name="Picture 9">
            <a:extLst>
              <a:ext uri="{FF2B5EF4-FFF2-40B4-BE49-F238E27FC236}">
                <a16:creationId xmlns:a16="http://schemas.microsoft.com/office/drawing/2014/main" id="{9CEA11DB-DB8B-4F2C-BCFF-0EFAC51359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Tree>
    <p:extLst>
      <p:ext uri="{BB962C8B-B14F-4D97-AF65-F5344CB8AC3E}">
        <p14:creationId xmlns:p14="http://schemas.microsoft.com/office/powerpoint/2010/main" val="19358408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605144-845E-4B98-9B82-049D97DE83D4}"/>
              </a:ext>
            </a:extLst>
          </p:cNvPr>
          <p:cNvPicPr>
            <a:picLocks noChangeAspect="1"/>
          </p:cNvPicPr>
          <p:nvPr userDrawn="1"/>
        </p:nvPicPr>
        <p:blipFill>
          <a:blip r:embed="rId2">
            <a:extLst>
              <a:ext uri="{28A0092B-C50C-407E-A947-70E740481C1C}">
                <a14:useLocalDpi xmlns:a14="http://schemas.microsoft.com/office/drawing/2010/main"/>
              </a:ext>
            </a:extLst>
          </a:blip>
          <a:srcRect l="3821" t="-1" r="29618" b="2866"/>
          <a:stretch>
            <a:fillRect/>
          </a:stretch>
        </p:blipFill>
        <p:spPr>
          <a:xfrm>
            <a:off x="3837480" y="0"/>
            <a:ext cx="8354520" cy="6858000"/>
          </a:xfrm>
          <a:prstGeom prst="rect">
            <a:avLst/>
          </a:prstGeom>
        </p:spPr>
      </p:pic>
      <p:pic>
        <p:nvPicPr>
          <p:cNvPr id="7" name="Picture 6">
            <a:extLst>
              <a:ext uri="{FF2B5EF4-FFF2-40B4-BE49-F238E27FC236}">
                <a16:creationId xmlns:a16="http://schemas.microsoft.com/office/drawing/2014/main" id="{449065F4-5081-4637-A31F-7264307BACD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14" y="1522"/>
            <a:ext cx="12181171" cy="6854954"/>
          </a:xfrm>
          <a:prstGeom prst="rect">
            <a:avLst/>
          </a:prstGeom>
        </p:spPr>
      </p:pic>
      <p:sp>
        <p:nvSpPr>
          <p:cNvPr id="2" name="Title 1">
            <a:extLst>
              <a:ext uri="{FF2B5EF4-FFF2-40B4-BE49-F238E27FC236}">
                <a16:creationId xmlns:a16="http://schemas.microsoft.com/office/drawing/2014/main" id="{B1BF7485-6C37-4DA4-B006-4C8F36D4EF85}"/>
              </a:ext>
            </a:extLst>
          </p:cNvPr>
          <p:cNvSpPr>
            <a:spLocks noGrp="1"/>
          </p:cNvSpPr>
          <p:nvPr>
            <p:ph type="ctrTitle"/>
          </p:nvPr>
        </p:nvSpPr>
        <p:spPr>
          <a:xfrm>
            <a:off x="714532" y="2370934"/>
            <a:ext cx="4651947" cy="2387600"/>
          </a:xfrm>
        </p:spPr>
        <p:txBody>
          <a:bodyPr anchor="b"/>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09870A6-3158-48DC-9520-30BC0CB0D5DD}"/>
              </a:ext>
            </a:extLst>
          </p:cNvPr>
          <p:cNvSpPr>
            <a:spLocks noGrp="1"/>
          </p:cNvSpPr>
          <p:nvPr>
            <p:ph type="subTitle" idx="1"/>
          </p:nvPr>
        </p:nvSpPr>
        <p:spPr>
          <a:xfrm>
            <a:off x="714532" y="4928839"/>
            <a:ext cx="6135974" cy="122837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195" y="218806"/>
            <a:ext cx="3104352" cy="933988"/>
          </a:xfrm>
          <a:prstGeom prst="rect">
            <a:avLst/>
          </a:prstGeom>
        </p:spPr>
      </p:pic>
    </p:spTree>
    <p:extLst>
      <p:ext uri="{BB962C8B-B14F-4D97-AF65-F5344CB8AC3E}">
        <p14:creationId xmlns:p14="http://schemas.microsoft.com/office/powerpoint/2010/main" val="4183023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5DF3897-5865-47F4-A254-E0E8B2FEC478}"/>
              </a:ext>
            </a:extLst>
          </p:cNvPr>
          <p:cNvSpPr>
            <a:spLocks noGrp="1"/>
          </p:cNvSpPr>
          <p:nvPr>
            <p:ph type="sldNum" sz="quarter" idx="12"/>
          </p:nvPr>
        </p:nvSpPr>
        <p:spPr>
          <a:xfrm>
            <a:off x="11032761" y="6356350"/>
            <a:ext cx="920646" cy="365125"/>
          </a:xfrm>
        </p:spPr>
        <p:txBody>
          <a:bodyPr/>
          <a:lstStyle>
            <a:lvl1pPr>
              <a:defRPr sz="1000"/>
            </a:lvl1pPr>
          </a:lstStyle>
          <a:p>
            <a:fld id="{4EF8192F-8918-409B-A401-18C54A4BEC1B}" type="slidenum">
              <a:rPr lang="en-US" smtClean="0"/>
              <a:t>‹#›</a:t>
            </a:fld>
            <a:endParaRPr lang="en-US"/>
          </a:p>
        </p:txBody>
      </p:sp>
      <p:sp>
        <p:nvSpPr>
          <p:cNvPr id="9" name="Footer Placeholder 4">
            <a:extLst>
              <a:ext uri="{FF2B5EF4-FFF2-40B4-BE49-F238E27FC236}">
                <a16:creationId xmlns:a16="http://schemas.microsoft.com/office/drawing/2014/main" id="{D2116FCD-ED3A-4EB3-A48F-2BDC28F278FF}"/>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pic>
        <p:nvPicPr>
          <p:cNvPr id="10" name="Picture 9">
            <a:extLst>
              <a:ext uri="{FF2B5EF4-FFF2-40B4-BE49-F238E27FC236}">
                <a16:creationId xmlns:a16="http://schemas.microsoft.com/office/drawing/2014/main" id="{9CEA11DB-DB8B-4F2C-BCFF-0EFAC51359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4" name="Text Placeholder 3">
            <a:extLst>
              <a:ext uri="{FF2B5EF4-FFF2-40B4-BE49-F238E27FC236}">
                <a16:creationId xmlns:a16="http://schemas.microsoft.com/office/drawing/2014/main" id="{8D4672E3-39A3-46A7-83D7-EB4DB7F2FF65}"/>
              </a:ext>
            </a:extLst>
          </p:cNvPr>
          <p:cNvSpPr>
            <a:spLocks noGrp="1"/>
          </p:cNvSpPr>
          <p:nvPr>
            <p:ph type="body" sz="quarter" idx="14"/>
          </p:nvPr>
        </p:nvSpPr>
        <p:spPr>
          <a:xfrm>
            <a:off x="1149350" y="1105694"/>
            <a:ext cx="9893300" cy="4646613"/>
          </a:xfrm>
          <a:solidFill>
            <a:schemeClr val="tx1">
              <a:lumMod val="65000"/>
              <a:lumOff val="35000"/>
              <a:alpha val="65000"/>
            </a:schemeClr>
          </a:solidFill>
        </p:spPr>
        <p:txBody>
          <a:bodyPr lIns="457200" tIns="182880" rIns="457200" bIns="182880" anchor="ctr" anchorCtr="0"/>
          <a:lstStyle>
            <a:lvl1pPr algn="ctr">
              <a:lnSpc>
                <a:spcPct val="100000"/>
              </a:lnSpc>
              <a:spcAft>
                <a:spcPts val="1200"/>
              </a:spcAft>
              <a:defRPr sz="2800">
                <a:solidFill>
                  <a:schemeClr val="accent1"/>
                </a:solidFill>
              </a:defRPr>
            </a:lvl1pPr>
            <a:lvl2pPr algn="ctr">
              <a:lnSpc>
                <a:spcPct val="100000"/>
              </a:lnSpc>
              <a:defRPr lang="en-US" sz="2400" kern="1200">
                <a:solidFill>
                  <a:schemeClr val="bg1"/>
                </a:solidFill>
                <a:latin typeface="+mn-lt"/>
                <a:ea typeface="+mn-ea"/>
                <a:cs typeface="+mn-cs"/>
              </a:defRPr>
            </a:lvl2pPr>
            <a:lvl3pPr marL="112713" indent="0" algn="ctr">
              <a:buNone/>
              <a:defRPr lang="en-US" sz="2400" kern="1200" smtClean="0">
                <a:solidFill>
                  <a:schemeClr val="bg1"/>
                </a:solidFill>
                <a:latin typeface="+mn-lt"/>
                <a:ea typeface="+mn-ea"/>
                <a:cs typeface="+mn-cs"/>
              </a:defRPr>
            </a:lvl3pPr>
            <a:lvl4pPr marL="517525" indent="0" algn="ctr">
              <a:buNone/>
              <a:defRPr lang="en-US" sz="2400" kern="1200" smtClean="0">
                <a:solidFill>
                  <a:schemeClr val="bg1"/>
                </a:solidFill>
                <a:latin typeface="+mn-lt"/>
                <a:ea typeface="+mn-ea"/>
                <a:cs typeface="+mn-cs"/>
              </a:defRPr>
            </a:lvl4pPr>
            <a:lvl5pPr marL="801687" indent="0" algn="ctr">
              <a:buFont typeface="Arial" panose="020B0604020202020204" pitchFamily="34" charset="0"/>
              <a:buNone/>
              <a:defRPr lang="en-US" sz="2400" kern="1200">
                <a:solidFill>
                  <a:schemeClr val="bg1"/>
                </a:solidFill>
                <a:latin typeface="+mn-lt"/>
                <a:ea typeface="+mn-ea"/>
                <a:cs typeface="+mn-cs"/>
              </a:defRPr>
            </a:lvl5pPr>
          </a:lstStyle>
          <a:p>
            <a:pPr lvl="0"/>
            <a:r>
              <a:rPr lang="en-US"/>
              <a:t>Edit Master text styles</a:t>
            </a:r>
          </a:p>
          <a:p>
            <a:pPr lvl="1"/>
            <a:r>
              <a:rPr lang="en-US"/>
              <a:t>Second level</a:t>
            </a:r>
          </a:p>
          <a:p>
            <a:pPr marL="0" lvl="1" indent="0" algn="ctr" defTabSz="914400" rtl="0" eaLnBrk="1" latinLnBrk="0" hangingPunct="1">
              <a:lnSpc>
                <a:spcPct val="150000"/>
              </a:lnSpc>
              <a:spcBef>
                <a:spcPts val="600"/>
              </a:spcBef>
              <a:spcAft>
                <a:spcPts val="600"/>
              </a:spcAft>
              <a:buFont typeface="Arial" panose="020B0604020202020204" pitchFamily="34" charset="0"/>
              <a:buNone/>
            </a:pPr>
            <a:r>
              <a:rPr lang="en-US"/>
              <a:t>Third level</a:t>
            </a:r>
          </a:p>
          <a:p>
            <a:pPr marL="0" lvl="1" indent="0" algn="ctr" defTabSz="914400" rtl="0" eaLnBrk="1" latinLnBrk="0" hangingPunct="1">
              <a:lnSpc>
                <a:spcPct val="150000"/>
              </a:lnSpc>
              <a:spcBef>
                <a:spcPts val="600"/>
              </a:spcBef>
              <a:spcAft>
                <a:spcPts val="600"/>
              </a:spcAft>
              <a:buFont typeface="Arial" panose="020B0604020202020204" pitchFamily="34" charset="0"/>
              <a:buNone/>
            </a:pPr>
            <a:r>
              <a:rPr lang="en-US"/>
              <a:t>Fourth level</a:t>
            </a:r>
          </a:p>
          <a:p>
            <a:pPr marL="0" lvl="1" indent="0" algn="ctr" defTabSz="914400" rtl="0" eaLnBrk="1" latinLnBrk="0" hangingPunct="1">
              <a:lnSpc>
                <a:spcPct val="150000"/>
              </a:lnSpc>
              <a:spcBef>
                <a:spcPts val="600"/>
              </a:spcBef>
              <a:spcAft>
                <a:spcPts val="600"/>
              </a:spcAft>
              <a:buFont typeface="Arial" panose="020B0604020202020204" pitchFamily="34" charset="0"/>
              <a:buNone/>
            </a:pPr>
            <a:r>
              <a:rPr lang="en-US"/>
              <a:t>Fifth level</a:t>
            </a:r>
          </a:p>
        </p:txBody>
      </p:sp>
    </p:spTree>
    <p:extLst>
      <p:ext uri="{BB962C8B-B14F-4D97-AF65-F5344CB8AC3E}">
        <p14:creationId xmlns:p14="http://schemas.microsoft.com/office/powerpoint/2010/main" val="42343326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Pictur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5DF3897-5865-47F4-A254-E0E8B2FEC478}"/>
              </a:ext>
            </a:extLst>
          </p:cNvPr>
          <p:cNvSpPr>
            <a:spLocks noGrp="1"/>
          </p:cNvSpPr>
          <p:nvPr>
            <p:ph type="sldNum" sz="quarter" idx="12"/>
          </p:nvPr>
        </p:nvSpPr>
        <p:spPr>
          <a:xfrm>
            <a:off x="11032761" y="6356350"/>
            <a:ext cx="920646" cy="365125"/>
          </a:xfrm>
        </p:spPr>
        <p:txBody>
          <a:bodyPr/>
          <a:lstStyle>
            <a:lvl1pPr>
              <a:defRPr sz="1000">
                <a:solidFill>
                  <a:schemeClr val="bg2"/>
                </a:solidFill>
              </a:defRPr>
            </a:lvl1pPr>
          </a:lstStyle>
          <a:p>
            <a:fld id="{4EF8192F-8918-409B-A401-18C54A4BEC1B}" type="slidenum">
              <a:rPr lang="en-US" smtClean="0"/>
              <a:t>‹#›</a:t>
            </a:fld>
            <a:endParaRPr lang="en-US"/>
          </a:p>
        </p:txBody>
      </p:sp>
      <p:sp>
        <p:nvSpPr>
          <p:cNvPr id="9" name="Footer Placeholder 4">
            <a:extLst>
              <a:ext uri="{FF2B5EF4-FFF2-40B4-BE49-F238E27FC236}">
                <a16:creationId xmlns:a16="http://schemas.microsoft.com/office/drawing/2014/main" id="{D2116FCD-ED3A-4EB3-A48F-2BDC28F278FF}"/>
              </a:ext>
            </a:extLst>
          </p:cNvPr>
          <p:cNvSpPr>
            <a:spLocks noGrp="1"/>
          </p:cNvSpPr>
          <p:nvPr>
            <p:ph type="ftr" sz="quarter" idx="11"/>
          </p:nvPr>
        </p:nvSpPr>
        <p:spPr>
          <a:xfrm>
            <a:off x="845694" y="6356350"/>
            <a:ext cx="7024141" cy="365125"/>
          </a:xfrm>
        </p:spPr>
        <p:txBody>
          <a:bodyPr/>
          <a:lstStyle>
            <a:lvl1pPr algn="l">
              <a:defRPr sz="1000">
                <a:solidFill>
                  <a:schemeClr val="bg2"/>
                </a:solidFill>
              </a:defRPr>
            </a:lvl1pPr>
          </a:lstStyle>
          <a:p>
            <a:r>
              <a:rPr lang="en-US"/>
              <a:t>Presentation Title</a:t>
            </a:r>
          </a:p>
        </p:txBody>
      </p:sp>
      <p:pic>
        <p:nvPicPr>
          <p:cNvPr id="10" name="Picture 9">
            <a:extLst>
              <a:ext uri="{FF2B5EF4-FFF2-40B4-BE49-F238E27FC236}">
                <a16:creationId xmlns:a16="http://schemas.microsoft.com/office/drawing/2014/main" id="{9CEA11DB-DB8B-4F2C-BCFF-0EFAC51359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4" name="Text Placeholder 3">
            <a:extLst>
              <a:ext uri="{FF2B5EF4-FFF2-40B4-BE49-F238E27FC236}">
                <a16:creationId xmlns:a16="http://schemas.microsoft.com/office/drawing/2014/main" id="{8D4672E3-39A3-46A7-83D7-EB4DB7F2FF65}"/>
              </a:ext>
            </a:extLst>
          </p:cNvPr>
          <p:cNvSpPr>
            <a:spLocks noGrp="1"/>
          </p:cNvSpPr>
          <p:nvPr>
            <p:ph type="body" sz="quarter" idx="14"/>
          </p:nvPr>
        </p:nvSpPr>
        <p:spPr>
          <a:xfrm>
            <a:off x="1149350" y="1105694"/>
            <a:ext cx="9893300" cy="4646613"/>
          </a:xfrm>
          <a:solidFill>
            <a:schemeClr val="bg1">
              <a:alpha val="65000"/>
            </a:schemeClr>
          </a:solidFill>
        </p:spPr>
        <p:txBody>
          <a:bodyPr lIns="457200" tIns="182880" rIns="457200" bIns="182880" anchor="ctr" anchorCtr="0"/>
          <a:lstStyle>
            <a:lvl1pPr algn="ctr">
              <a:lnSpc>
                <a:spcPct val="100000"/>
              </a:lnSpc>
              <a:spcAft>
                <a:spcPts val="1200"/>
              </a:spcAft>
              <a:defRPr sz="2800">
                <a:solidFill>
                  <a:schemeClr val="accent1"/>
                </a:solidFill>
              </a:defRPr>
            </a:lvl1pPr>
            <a:lvl2pPr algn="ctr">
              <a:lnSpc>
                <a:spcPct val="100000"/>
              </a:lnSpc>
              <a:defRPr lang="en-US" sz="2400" kern="1200">
                <a:solidFill>
                  <a:schemeClr val="tx1">
                    <a:lumMod val="65000"/>
                    <a:lumOff val="35000"/>
                  </a:schemeClr>
                </a:solidFill>
                <a:latin typeface="+mn-lt"/>
                <a:ea typeface="+mn-ea"/>
                <a:cs typeface="+mn-cs"/>
              </a:defRPr>
            </a:lvl2pPr>
            <a:lvl3pPr marL="112713" indent="0" algn="ctr">
              <a:buNone/>
              <a:defRPr lang="en-US" sz="2400" kern="1200" smtClean="0">
                <a:solidFill>
                  <a:schemeClr val="bg1"/>
                </a:solidFill>
                <a:latin typeface="+mn-lt"/>
                <a:ea typeface="+mn-ea"/>
                <a:cs typeface="+mn-cs"/>
              </a:defRPr>
            </a:lvl3pPr>
            <a:lvl4pPr marL="517525" indent="0" algn="ctr">
              <a:buNone/>
              <a:defRPr lang="en-US" sz="2400" kern="1200" smtClean="0">
                <a:solidFill>
                  <a:schemeClr val="bg1"/>
                </a:solidFill>
                <a:latin typeface="+mn-lt"/>
                <a:ea typeface="+mn-ea"/>
                <a:cs typeface="+mn-cs"/>
              </a:defRPr>
            </a:lvl4pPr>
            <a:lvl5pPr marL="801687" indent="0" algn="ctr">
              <a:buFont typeface="Arial" panose="020B0604020202020204" pitchFamily="34" charset="0"/>
              <a:buNone/>
              <a:defRPr lang="en-US" sz="2400" kern="1200">
                <a:solidFill>
                  <a:schemeClr val="bg1"/>
                </a:solidFill>
                <a:latin typeface="+mn-lt"/>
                <a:ea typeface="+mn-ea"/>
                <a:cs typeface="+mn-cs"/>
              </a:defRPr>
            </a:lvl5pPr>
          </a:lstStyle>
          <a:p>
            <a:pPr lvl="0"/>
            <a:r>
              <a:rPr lang="en-US"/>
              <a:t>Edit Master text styles</a:t>
            </a:r>
          </a:p>
          <a:p>
            <a:pPr lvl="1"/>
            <a:r>
              <a:rPr lang="en-US"/>
              <a:t>Second level</a:t>
            </a:r>
          </a:p>
          <a:p>
            <a:pPr marL="0" lvl="1" indent="0" algn="ctr" defTabSz="914400" rtl="0" eaLnBrk="1" latinLnBrk="0" hangingPunct="1">
              <a:lnSpc>
                <a:spcPct val="150000"/>
              </a:lnSpc>
              <a:spcBef>
                <a:spcPts val="600"/>
              </a:spcBef>
              <a:spcAft>
                <a:spcPts val="600"/>
              </a:spcAft>
              <a:buFont typeface="Arial" panose="020B0604020202020204" pitchFamily="34" charset="0"/>
              <a:buNone/>
            </a:pPr>
            <a:r>
              <a:rPr lang="en-US"/>
              <a:t>Third level</a:t>
            </a:r>
          </a:p>
          <a:p>
            <a:pPr marL="0" lvl="1" indent="0" algn="ctr" defTabSz="914400" rtl="0" eaLnBrk="1" latinLnBrk="0" hangingPunct="1">
              <a:lnSpc>
                <a:spcPct val="150000"/>
              </a:lnSpc>
              <a:spcBef>
                <a:spcPts val="600"/>
              </a:spcBef>
              <a:spcAft>
                <a:spcPts val="600"/>
              </a:spcAft>
              <a:buFont typeface="Arial" panose="020B0604020202020204" pitchFamily="34" charset="0"/>
              <a:buNone/>
            </a:pPr>
            <a:r>
              <a:rPr lang="en-US"/>
              <a:t>Fourth level</a:t>
            </a:r>
          </a:p>
          <a:p>
            <a:pPr marL="0" lvl="1" indent="0" algn="ctr" defTabSz="914400" rtl="0" eaLnBrk="1" latinLnBrk="0" hangingPunct="1">
              <a:lnSpc>
                <a:spcPct val="150000"/>
              </a:lnSpc>
              <a:spcBef>
                <a:spcPts val="600"/>
              </a:spcBef>
              <a:spcAft>
                <a:spcPts val="600"/>
              </a:spcAft>
              <a:buFont typeface="Arial" panose="020B0604020202020204" pitchFamily="34" charset="0"/>
              <a:buNone/>
            </a:pPr>
            <a:r>
              <a:rPr lang="en-US"/>
              <a:t>Fifth level</a:t>
            </a:r>
          </a:p>
        </p:txBody>
      </p:sp>
    </p:spTree>
    <p:extLst>
      <p:ext uri="{BB962C8B-B14F-4D97-AF65-F5344CB8AC3E}">
        <p14:creationId xmlns:p14="http://schemas.microsoft.com/office/powerpoint/2010/main" val="3012237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A213D-F0A2-41A2-A4CC-1DC36DDDE445}"/>
              </a:ext>
            </a:extLst>
          </p:cNvPr>
          <p:cNvSpPr/>
          <p:nvPr userDrawn="1"/>
        </p:nvSpPr>
        <p:spPr>
          <a:xfrm>
            <a:off x="872837" y="775855"/>
            <a:ext cx="10377054" cy="5292435"/>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F7485-6C37-4DA4-B006-4C8F36D4EF85}"/>
              </a:ext>
            </a:extLst>
          </p:cNvPr>
          <p:cNvSpPr>
            <a:spLocks noGrp="1"/>
          </p:cNvSpPr>
          <p:nvPr>
            <p:ph type="ctrTitle"/>
          </p:nvPr>
        </p:nvSpPr>
        <p:spPr>
          <a:xfrm>
            <a:off x="2044569" y="1641680"/>
            <a:ext cx="8332486" cy="2387600"/>
          </a:xfrm>
        </p:spPr>
        <p:txBody>
          <a:bodyPr anchor="b"/>
          <a:lstStyle>
            <a:lvl1pPr algn="ctr">
              <a:defRPr sz="5400">
                <a:solidFill>
                  <a:schemeClr val="tx1">
                    <a:lumMod val="65000"/>
                    <a:lumOff val="3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209870A6-3158-48DC-9520-30BC0CB0D5DD}"/>
              </a:ext>
            </a:extLst>
          </p:cNvPr>
          <p:cNvSpPr>
            <a:spLocks noGrp="1"/>
          </p:cNvSpPr>
          <p:nvPr>
            <p:ph type="subTitle" idx="1"/>
          </p:nvPr>
        </p:nvSpPr>
        <p:spPr>
          <a:xfrm>
            <a:off x="3142825" y="4206754"/>
            <a:ext cx="6135974" cy="1317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539" y="5313552"/>
            <a:ext cx="1951971" cy="562317"/>
          </a:xfrm>
          <a:prstGeom prst="rect">
            <a:avLst/>
          </a:prstGeom>
        </p:spPr>
      </p:pic>
    </p:spTree>
    <p:extLst>
      <p:ext uri="{BB962C8B-B14F-4D97-AF65-F5344CB8AC3E}">
        <p14:creationId xmlns:p14="http://schemas.microsoft.com/office/powerpoint/2010/main" val="3184029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extLst>
              <a:ext uri="{28A0092B-C50C-407E-A947-70E740481C1C}">
                <a14:useLocalDpi xmlns:a14="http://schemas.microsoft.com/office/drawing/2010/main"/>
              </a:ext>
            </a:extLst>
          </a:blip>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A213D-F0A2-41A2-A4CC-1DC36DDDE445}"/>
              </a:ext>
            </a:extLst>
          </p:cNvPr>
          <p:cNvSpPr/>
          <p:nvPr userDrawn="1"/>
        </p:nvSpPr>
        <p:spPr>
          <a:xfrm>
            <a:off x="872837" y="775855"/>
            <a:ext cx="10377054" cy="5292435"/>
          </a:xfrm>
          <a:prstGeom prst="rect">
            <a:avLst/>
          </a:prstGeom>
          <a:solidFill>
            <a:srgbClr val="FFFF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F7485-6C37-4DA4-B006-4C8F36D4EF85}"/>
              </a:ext>
            </a:extLst>
          </p:cNvPr>
          <p:cNvSpPr>
            <a:spLocks noGrp="1"/>
          </p:cNvSpPr>
          <p:nvPr>
            <p:ph type="ctrTitle"/>
          </p:nvPr>
        </p:nvSpPr>
        <p:spPr>
          <a:xfrm>
            <a:off x="2044569" y="1641680"/>
            <a:ext cx="8332486" cy="2387600"/>
          </a:xfrm>
        </p:spPr>
        <p:txBody>
          <a:bodyPr anchor="b"/>
          <a:lstStyle>
            <a:lvl1pPr algn="ctr">
              <a:defRPr sz="5400">
                <a:solidFill>
                  <a:schemeClr val="tx1">
                    <a:lumMod val="65000"/>
                    <a:lumOff val="3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209870A6-3158-48DC-9520-30BC0CB0D5DD}"/>
              </a:ext>
            </a:extLst>
          </p:cNvPr>
          <p:cNvSpPr>
            <a:spLocks noGrp="1"/>
          </p:cNvSpPr>
          <p:nvPr>
            <p:ph type="subTitle" idx="1"/>
          </p:nvPr>
        </p:nvSpPr>
        <p:spPr>
          <a:xfrm>
            <a:off x="3142825" y="4206754"/>
            <a:ext cx="6135974" cy="1317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0284" y="633046"/>
            <a:ext cx="3502159" cy="1008890"/>
          </a:xfrm>
          <a:prstGeom prst="rect">
            <a:avLst/>
          </a:prstGeom>
        </p:spPr>
      </p:pic>
    </p:spTree>
    <p:extLst>
      <p:ext uri="{BB962C8B-B14F-4D97-AF65-F5344CB8AC3E}">
        <p14:creationId xmlns:p14="http://schemas.microsoft.com/office/powerpoint/2010/main" val="707346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605144-845E-4B98-9B82-049D97DE83D4}"/>
              </a:ext>
            </a:extLst>
          </p:cNvPr>
          <p:cNvPicPr>
            <a:picLocks noChangeAspect="1"/>
          </p:cNvPicPr>
          <p:nvPr userDrawn="1"/>
        </p:nvPicPr>
        <p:blipFill>
          <a:blip r:embed="rId2">
            <a:extLst>
              <a:ext uri="{28A0092B-C50C-407E-A947-70E740481C1C}">
                <a14:useLocalDpi xmlns:a14="http://schemas.microsoft.com/office/drawing/2010/main"/>
              </a:ext>
            </a:extLst>
          </a:blip>
          <a:srcRect r="21964" b="10392"/>
          <a:stretch>
            <a:fillRect/>
          </a:stretch>
        </p:blipFill>
        <p:spPr>
          <a:xfrm>
            <a:off x="3233503" y="1"/>
            <a:ext cx="8958497" cy="6858000"/>
          </a:xfrm>
          <a:prstGeom prst="rect">
            <a:avLst/>
          </a:prstGeom>
        </p:spPr>
      </p:pic>
      <p:pic>
        <p:nvPicPr>
          <p:cNvPr id="10" name="Picture 9">
            <a:extLst>
              <a:ext uri="{FF2B5EF4-FFF2-40B4-BE49-F238E27FC236}">
                <a16:creationId xmlns:a16="http://schemas.microsoft.com/office/drawing/2014/main" id="{3CEC0B24-F2E1-4D3C-90BD-6D6A4AB50C9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22"/>
            <a:ext cx="12181172" cy="6854954"/>
          </a:xfrm>
          <a:prstGeom prst="rect">
            <a:avLst/>
          </a:prstGeom>
        </p:spPr>
      </p:pic>
      <p:sp>
        <p:nvSpPr>
          <p:cNvPr id="2" name="Title 1">
            <a:extLst>
              <a:ext uri="{FF2B5EF4-FFF2-40B4-BE49-F238E27FC236}">
                <a16:creationId xmlns:a16="http://schemas.microsoft.com/office/drawing/2014/main" id="{B1BF7485-6C37-4DA4-B006-4C8F36D4EF85}"/>
              </a:ext>
            </a:extLst>
          </p:cNvPr>
          <p:cNvSpPr>
            <a:spLocks noGrp="1"/>
          </p:cNvSpPr>
          <p:nvPr>
            <p:ph type="ctrTitle"/>
          </p:nvPr>
        </p:nvSpPr>
        <p:spPr>
          <a:xfrm>
            <a:off x="714532" y="2370934"/>
            <a:ext cx="4651947"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209870A6-3158-48DC-9520-30BC0CB0D5DD}"/>
              </a:ext>
            </a:extLst>
          </p:cNvPr>
          <p:cNvSpPr>
            <a:spLocks noGrp="1"/>
          </p:cNvSpPr>
          <p:nvPr>
            <p:ph type="subTitle" idx="1"/>
          </p:nvPr>
        </p:nvSpPr>
        <p:spPr>
          <a:xfrm>
            <a:off x="714532" y="4928839"/>
            <a:ext cx="6135974" cy="122837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127" y="229822"/>
            <a:ext cx="3104352" cy="933988"/>
          </a:xfrm>
          <a:prstGeom prst="rect">
            <a:avLst/>
          </a:prstGeom>
        </p:spPr>
      </p:pic>
    </p:spTree>
    <p:extLst>
      <p:ext uri="{BB962C8B-B14F-4D97-AF65-F5344CB8AC3E}">
        <p14:creationId xmlns:p14="http://schemas.microsoft.com/office/powerpoint/2010/main" val="10797324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605144-845E-4B98-9B82-049D97DE83D4}"/>
              </a:ext>
            </a:extLst>
          </p:cNvPr>
          <p:cNvPicPr>
            <a:picLocks noChangeAspect="1"/>
          </p:cNvPicPr>
          <p:nvPr userDrawn="1"/>
        </p:nvPicPr>
        <p:blipFill>
          <a:blip r:embed="rId2">
            <a:extLst>
              <a:ext uri="{28A0092B-C50C-407E-A947-70E740481C1C}">
                <a14:useLocalDpi xmlns:a14="http://schemas.microsoft.com/office/drawing/2010/main"/>
              </a:ext>
            </a:extLst>
          </a:blip>
          <a:srcRect r="21964" b="10392"/>
          <a:stretch>
            <a:fillRect/>
          </a:stretch>
        </p:blipFill>
        <p:spPr>
          <a:xfrm>
            <a:off x="3233503" y="1"/>
            <a:ext cx="8958497" cy="6858000"/>
          </a:xfrm>
          <a:prstGeom prst="rect">
            <a:avLst/>
          </a:prstGeom>
        </p:spPr>
      </p:pic>
      <p:pic>
        <p:nvPicPr>
          <p:cNvPr id="7" name="Picture 6">
            <a:extLst>
              <a:ext uri="{FF2B5EF4-FFF2-40B4-BE49-F238E27FC236}">
                <a16:creationId xmlns:a16="http://schemas.microsoft.com/office/drawing/2014/main" id="{C9C31FF7-BD32-4A84-B9C0-DF727968370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14" y="1522"/>
            <a:ext cx="12181171" cy="6854954"/>
          </a:xfrm>
          <a:prstGeom prst="rect">
            <a:avLst/>
          </a:prstGeom>
        </p:spPr>
      </p:pic>
      <p:sp>
        <p:nvSpPr>
          <p:cNvPr id="2" name="Title 1">
            <a:extLst>
              <a:ext uri="{FF2B5EF4-FFF2-40B4-BE49-F238E27FC236}">
                <a16:creationId xmlns:a16="http://schemas.microsoft.com/office/drawing/2014/main" id="{B1BF7485-6C37-4DA4-B006-4C8F36D4EF85}"/>
              </a:ext>
            </a:extLst>
          </p:cNvPr>
          <p:cNvSpPr>
            <a:spLocks noGrp="1"/>
          </p:cNvSpPr>
          <p:nvPr>
            <p:ph type="ctrTitle"/>
          </p:nvPr>
        </p:nvSpPr>
        <p:spPr>
          <a:xfrm>
            <a:off x="714532" y="2370934"/>
            <a:ext cx="4651947"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209870A6-3158-48DC-9520-30BC0CB0D5DD}"/>
              </a:ext>
            </a:extLst>
          </p:cNvPr>
          <p:cNvSpPr>
            <a:spLocks noGrp="1"/>
          </p:cNvSpPr>
          <p:nvPr>
            <p:ph type="subTitle" idx="1"/>
          </p:nvPr>
        </p:nvSpPr>
        <p:spPr>
          <a:xfrm>
            <a:off x="714532" y="4928839"/>
            <a:ext cx="6135974" cy="122837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127" y="229822"/>
            <a:ext cx="3104352" cy="933988"/>
          </a:xfrm>
          <a:prstGeom prst="rect">
            <a:avLst/>
          </a:prstGeom>
        </p:spPr>
      </p:pic>
    </p:spTree>
    <p:extLst>
      <p:ext uri="{BB962C8B-B14F-4D97-AF65-F5344CB8AC3E}">
        <p14:creationId xmlns:p14="http://schemas.microsoft.com/office/powerpoint/2010/main" val="42162092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365125"/>
            <a:ext cx="7001656" cy="1325563"/>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B7D7661B-3351-4C7F-A104-3AEF5556AFD1}"/>
              </a:ext>
            </a:extLst>
          </p:cNvPr>
          <p:cNvSpPr>
            <a:spLocks noGrp="1"/>
          </p:cNvSpPr>
          <p:nvPr>
            <p:ph idx="1"/>
          </p:nvPr>
        </p:nvSpPr>
        <p:spPr>
          <a:xfrm>
            <a:off x="838200" y="1825625"/>
            <a:ext cx="703163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pic>
        <p:nvPicPr>
          <p:cNvPr id="14" name="Picture 13">
            <a:extLst>
              <a:ext uri="{FF2B5EF4-FFF2-40B4-BE49-F238E27FC236}">
                <a16:creationId xmlns:a16="http://schemas.microsoft.com/office/drawing/2014/main" id="{3AAA6876-DD0D-441D-9BBC-4164B68A81C8}"/>
              </a:ext>
            </a:extLst>
          </p:cNvPr>
          <p:cNvPicPr>
            <a:picLocks noChangeAspect="1"/>
          </p:cNvPicPr>
          <p:nvPr userDrawn="1"/>
        </p:nvPicPr>
        <p:blipFill>
          <a:blip r:embed="rId3">
            <a:extLst>
              <a:ext uri="{28A0092B-C50C-407E-A947-70E740481C1C}">
                <a14:useLocalDpi xmlns:a14="http://schemas.microsoft.com/office/drawing/2010/main"/>
              </a:ext>
            </a:extLst>
          </a:blip>
          <a:srcRect l="-1" t="9463" r="21129" b="9450"/>
          <a:stretch>
            <a:fillRect/>
          </a:stretch>
        </p:blipFill>
        <p:spPr>
          <a:xfrm>
            <a:off x="5521348" y="0"/>
            <a:ext cx="6670651" cy="6857999"/>
          </a:xfrm>
          <a:prstGeom prst="rect">
            <a:avLst/>
          </a:prstGeom>
        </p:spPr>
      </p:pic>
    </p:spTree>
    <p:extLst>
      <p:ext uri="{BB962C8B-B14F-4D97-AF65-F5344CB8AC3E}">
        <p14:creationId xmlns:p14="http://schemas.microsoft.com/office/powerpoint/2010/main" val="29951498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C2CB2-F8C9-4745-918A-75AB2B0DD911}"/>
              </a:ext>
            </a:extLst>
          </p:cNvPr>
          <p:cNvSpPr/>
          <p:nvPr userDrawn="1"/>
        </p:nvSpPr>
        <p:spPr>
          <a:xfrm>
            <a:off x="11092721" y="0"/>
            <a:ext cx="1099279"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838200" y="365125"/>
            <a:ext cx="10078844" cy="1325563"/>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B7D7661B-3351-4C7F-A104-3AEF5556AFD1}"/>
              </a:ext>
            </a:extLst>
          </p:cNvPr>
          <p:cNvSpPr>
            <a:spLocks noGrp="1"/>
          </p:cNvSpPr>
          <p:nvPr>
            <p:ph idx="1"/>
          </p:nvPr>
        </p:nvSpPr>
        <p:spPr>
          <a:xfrm>
            <a:off x="838199" y="1825625"/>
            <a:ext cx="1010114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solidFill>
                  <a:schemeClr val="bg2"/>
                </a:solidFill>
              </a:defRPr>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Tree>
    <p:extLst>
      <p:ext uri="{BB962C8B-B14F-4D97-AF65-F5344CB8AC3E}">
        <p14:creationId xmlns:p14="http://schemas.microsoft.com/office/powerpoint/2010/main" val="14196664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 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3532-8D50-45B9-9488-6B4F87A42904}"/>
              </a:ext>
            </a:extLst>
          </p:cNvPr>
          <p:cNvSpPr>
            <a:spLocks noGrp="1"/>
          </p:cNvSpPr>
          <p:nvPr>
            <p:ph type="title"/>
          </p:nvPr>
        </p:nvSpPr>
        <p:spPr>
          <a:xfrm>
            <a:off x="2595172" y="386449"/>
            <a:ext cx="7001656" cy="771697"/>
          </a:xfrm>
        </p:spPr>
        <p:txBody>
          <a:bodyPr anchor="b" anchorCtr="0"/>
          <a:lstStyle>
            <a:lvl1pPr algn="ctr">
              <a:defRPr/>
            </a:lvl1pPr>
          </a:lstStyle>
          <a:p>
            <a:r>
              <a:rPr lang="en-US"/>
              <a:t>Click to edit Master title style</a:t>
            </a:r>
          </a:p>
        </p:txBody>
      </p:sp>
      <p:sp>
        <p:nvSpPr>
          <p:cNvPr id="5" name="Footer Placeholder 4">
            <a:extLst>
              <a:ext uri="{FF2B5EF4-FFF2-40B4-BE49-F238E27FC236}">
                <a16:creationId xmlns:a16="http://schemas.microsoft.com/office/drawing/2014/main" id="{E7EEE403-6C31-4F66-8E9F-C0AE9651CBA8}"/>
              </a:ext>
            </a:extLst>
          </p:cNvPr>
          <p:cNvSpPr>
            <a:spLocks noGrp="1"/>
          </p:cNvSpPr>
          <p:nvPr>
            <p:ph type="ftr" sz="quarter" idx="11"/>
          </p:nvPr>
        </p:nvSpPr>
        <p:spPr>
          <a:xfrm>
            <a:off x="845694" y="6356350"/>
            <a:ext cx="7024141" cy="365125"/>
          </a:xfrm>
        </p:spPr>
        <p:txBody>
          <a:bodyPr/>
          <a:lstStyle>
            <a:lvl1pPr algn="l">
              <a:defRPr sz="1000">
                <a:solidFill>
                  <a:schemeClr val="tx1">
                    <a:lumMod val="50000"/>
                    <a:lumOff val="50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07BBD783-60DC-4BEC-8B1E-B34EA04584E0}"/>
              </a:ext>
            </a:extLst>
          </p:cNvPr>
          <p:cNvSpPr>
            <a:spLocks noGrp="1"/>
          </p:cNvSpPr>
          <p:nvPr>
            <p:ph type="sldNum" sz="quarter" idx="12"/>
          </p:nvPr>
        </p:nvSpPr>
        <p:spPr>
          <a:xfrm>
            <a:off x="11032761" y="6356350"/>
            <a:ext cx="920646" cy="365125"/>
          </a:xfrm>
        </p:spPr>
        <p:txBody>
          <a:bodyPr/>
          <a:lstStyle>
            <a:lvl1pPr>
              <a:defRPr sz="1000"/>
            </a:lvl1pPr>
          </a:lstStyle>
          <a:p>
            <a:fld id="{4EF8192F-8918-409B-A401-18C54A4BEC1B}" type="slidenum">
              <a:rPr lang="en-US" smtClean="0"/>
              <a:t>‹#›</a:t>
            </a:fld>
            <a:endParaRPr lang="en-US"/>
          </a:p>
        </p:txBody>
      </p:sp>
      <p:pic>
        <p:nvPicPr>
          <p:cNvPr id="7" name="Picture 6">
            <a:extLst>
              <a:ext uri="{FF2B5EF4-FFF2-40B4-BE49-F238E27FC236}">
                <a16:creationId xmlns:a16="http://schemas.microsoft.com/office/drawing/2014/main" id="{D7120A4D-ADA3-4826-AAAF-AB3421913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Rectangle 7">
            <a:extLst>
              <a:ext uri="{FF2B5EF4-FFF2-40B4-BE49-F238E27FC236}">
                <a16:creationId xmlns:a16="http://schemas.microsoft.com/office/drawing/2014/main" id="{588FAE72-5C91-4E2A-B6AE-6FE963CDF6FB}"/>
              </a:ext>
            </a:extLst>
          </p:cNvPr>
          <p:cNvSpPr/>
          <p:nvPr userDrawn="1"/>
        </p:nvSpPr>
        <p:spPr>
          <a:xfrm>
            <a:off x="1" y="0"/>
            <a:ext cx="12192000" cy="21006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9034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4EE7C-011E-4ECE-96B0-1C14F39E9E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0A12C224-6BEF-4391-9DE1-A0F80EA02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A7F78-64B9-491A-B414-D7E1EF13B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1687A-F128-47D8-A4E7-B98554C82CD6}" type="datetime1">
              <a:rPr lang="en-US" smtClean="0"/>
              <a:t>6/2/2023</a:t>
            </a:fld>
            <a:endParaRPr lang="en-US"/>
          </a:p>
        </p:txBody>
      </p:sp>
      <p:sp>
        <p:nvSpPr>
          <p:cNvPr id="5" name="Footer Placeholder 4">
            <a:extLst>
              <a:ext uri="{FF2B5EF4-FFF2-40B4-BE49-F238E27FC236}">
                <a16:creationId xmlns:a16="http://schemas.microsoft.com/office/drawing/2014/main" id="{25B0DC1A-0013-4D26-BA6D-5BECBACC0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BEDD8B6B-AFB6-4C69-9370-3150B1705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8192F-8918-409B-A401-18C54A4BEC1B}" type="slidenum">
              <a:rPr lang="en-US" smtClean="0"/>
              <a:t>‹#›</a:t>
            </a:fld>
            <a:endParaRPr lang="en-US"/>
          </a:p>
        </p:txBody>
      </p:sp>
    </p:spTree>
    <p:extLst>
      <p:ext uri="{BB962C8B-B14F-4D97-AF65-F5344CB8AC3E}">
        <p14:creationId xmlns:p14="http://schemas.microsoft.com/office/powerpoint/2010/main" val="464632871"/>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4" r:id="rId3"/>
    <p:sldLayoutId id="2147483675" r:id="rId4"/>
    <p:sldLayoutId id="2147483679" r:id="rId5"/>
    <p:sldLayoutId id="2147483680" r:id="rId6"/>
    <p:sldLayoutId id="2147483670" r:id="rId7"/>
    <p:sldLayoutId id="2147483676" r:id="rId8"/>
    <p:sldLayoutId id="2147483671" r:id="rId9"/>
    <p:sldLayoutId id="2147483673" r:id="rId10"/>
    <p:sldLayoutId id="2147483662" r:id="rId11"/>
    <p:sldLayoutId id="2147483663" r:id="rId12"/>
    <p:sldLayoutId id="2147483677" r:id="rId13"/>
    <p:sldLayoutId id="2147483666" r:id="rId14"/>
    <p:sldLayoutId id="2147483664" r:id="rId15"/>
    <p:sldLayoutId id="2147483651" r:id="rId16"/>
    <p:sldLayoutId id="2147483665" r:id="rId17"/>
    <p:sldLayoutId id="2147483672" r:id="rId18"/>
    <p:sldLayoutId id="2147483667" r:id="rId19"/>
    <p:sldLayoutId id="2147483668" r:id="rId20"/>
    <p:sldLayoutId id="2147483669" r:id="rId21"/>
  </p:sldLayoutIdLst>
  <p:transition/>
  <p:hf hd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spcAft>
          <a:spcPct val="0"/>
        </a:spcAft>
        <a:buFont typeface="Arial" panose="020B0604020202020204" pitchFamily="34" charset="0"/>
        <a:buNone/>
        <a:defRPr sz="1800" b="1" kern="1200">
          <a:solidFill>
            <a:schemeClr val="tx1">
              <a:lumMod val="65000"/>
              <a:lumOff val="35000"/>
            </a:schemeClr>
          </a:solidFill>
          <a:latin typeface="+mn-lt"/>
          <a:ea typeface="+mn-ea"/>
          <a:cs typeface="+mn-cs"/>
        </a:defRPr>
      </a:lvl1pPr>
      <a:lvl2pPr marL="0" indent="0" algn="l" defTabSz="914400" rtl="0" eaLnBrk="1" latinLnBrk="0" hangingPunct="1">
        <a:lnSpc>
          <a:spcPts val="2200"/>
        </a:lnSpc>
        <a:spcBef>
          <a:spcPts val="6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2pPr>
      <a:lvl3pPr marL="284163" indent="-17145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690563" indent="-173038" algn="l" defTabSz="914400" rtl="0" eaLnBrk="1" latinLnBrk="0" hangingPunct="1">
        <a:lnSpc>
          <a:spcPct val="90000"/>
        </a:lnSpc>
        <a:spcBef>
          <a:spcPts val="500"/>
        </a:spcBef>
        <a:buSzTx/>
        <a:buFont typeface="Tw Cen MT" panose="020B0602020104020603" pitchFamily="34" charset="0"/>
        <a:buChar char="–"/>
        <a:defRPr sz="1400" kern="1200">
          <a:solidFill>
            <a:schemeClr val="tx1">
              <a:lumMod val="65000"/>
              <a:lumOff val="35000"/>
            </a:schemeClr>
          </a:solidFill>
          <a:latin typeface="+mn-lt"/>
          <a:ea typeface="+mn-ea"/>
          <a:cs typeface="+mn-cs"/>
        </a:defRPr>
      </a:lvl4pPr>
      <a:lvl5pPr marL="801687" indent="0" algn="l" defTabSz="914400" rtl="0" eaLnBrk="1" latinLnBrk="0" hangingPunct="1">
        <a:lnSpc>
          <a:spcPct val="90000"/>
        </a:lnSpc>
        <a:spcBef>
          <a:spcPts val="500"/>
        </a:spcBef>
        <a:buFont typeface="Arial" panose="020B0604020202020204" pitchFamily="34" charset="0"/>
        <a:buNone/>
        <a:defRPr sz="1400" b="0" i="1"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www.harvardpilgrim.org/"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www.doctorondemand.com/"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harvardpilgrim.org/livingwelleveryday"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hyperlink" Target="https://www.harvardpilgrim.org/public/discounts-savings/fitness-reimbursement"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hyperlink" Target="http://www.principal.com/"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www.principal.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www.principal.com/"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38.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40.tmp"/></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44.tmp"/></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hyperlink" Target="mailto:jwilliams@crossagenc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5E2C3F9-DCED-45E2-ACDA-E68CA9914ACC}"/>
              </a:ext>
            </a:extLst>
          </p:cNvPr>
          <p:cNvSpPr>
            <a:spLocks noGrp="1"/>
          </p:cNvSpPr>
          <p:nvPr>
            <p:ph type="ctrTitle"/>
          </p:nvPr>
        </p:nvSpPr>
        <p:spPr>
          <a:xfrm>
            <a:off x="424873" y="877824"/>
            <a:ext cx="5674175" cy="3072384"/>
          </a:xfrm>
        </p:spPr>
        <p:txBody>
          <a:bodyPr vert="horz" lIns="91440" tIns="45720" rIns="91440" bIns="45720" rtlCol="0" anchor="b">
            <a:normAutofit/>
          </a:bodyPr>
          <a:lstStyle/>
          <a:p>
            <a:r>
              <a:rPr lang="en-US" kern="1200" dirty="0">
                <a:solidFill>
                  <a:schemeClr val="tx1"/>
                </a:solidFill>
                <a:latin typeface="Palatino Linotype" panose="02040502050505030304" pitchFamily="18" charset="0"/>
              </a:rPr>
              <a:t>2023</a:t>
            </a:r>
            <a:br>
              <a:rPr lang="en-US" kern="1200" dirty="0">
                <a:solidFill>
                  <a:schemeClr val="tx1"/>
                </a:solidFill>
                <a:latin typeface="Palatino Linotype" panose="02040502050505030304" pitchFamily="18" charset="0"/>
              </a:rPr>
            </a:br>
            <a:r>
              <a:rPr lang="en-US" kern="1200" dirty="0">
                <a:solidFill>
                  <a:schemeClr val="tx1"/>
                </a:solidFill>
                <a:latin typeface="Palatino Linotype" panose="02040502050505030304" pitchFamily="18" charset="0"/>
              </a:rPr>
              <a:t> </a:t>
            </a:r>
            <a:br>
              <a:rPr lang="en-US" kern="1200" dirty="0">
                <a:solidFill>
                  <a:schemeClr val="tx1"/>
                </a:solidFill>
                <a:latin typeface="Palatino Linotype" panose="02040502050505030304" pitchFamily="18" charset="0"/>
              </a:rPr>
            </a:br>
            <a:r>
              <a:rPr lang="en-US" kern="1200" dirty="0">
                <a:solidFill>
                  <a:schemeClr val="tx1"/>
                </a:solidFill>
                <a:latin typeface="Palatino Linotype" panose="02040502050505030304" pitchFamily="18" charset="0"/>
              </a:rPr>
              <a:t>Employee Benefit</a:t>
            </a:r>
            <a:br>
              <a:rPr lang="en-US" kern="1200" dirty="0">
                <a:solidFill>
                  <a:schemeClr val="tx1"/>
                </a:solidFill>
                <a:latin typeface="Palatino Linotype" panose="02040502050505030304" pitchFamily="18" charset="0"/>
              </a:rPr>
            </a:br>
            <a:r>
              <a:rPr lang="en-US" kern="1200" dirty="0">
                <a:solidFill>
                  <a:schemeClr val="tx1"/>
                </a:solidFill>
                <a:latin typeface="Palatino Linotype" panose="02040502050505030304" pitchFamily="18" charset="0"/>
              </a:rPr>
              <a:t>Open Enrollment</a:t>
            </a:r>
          </a:p>
        </p:txBody>
      </p:sp>
      <p:pic>
        <p:nvPicPr>
          <p:cNvPr id="4" name="Picture 3" descr="Logo, company name&#10;&#10;Description automatically generated">
            <a:extLst>
              <a:ext uri="{FF2B5EF4-FFF2-40B4-BE49-F238E27FC236}">
                <a16:creationId xmlns:a16="http://schemas.microsoft.com/office/drawing/2014/main" id="{886EDCD3-B2C6-4B1F-84AC-F58E00D8E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490" y="2253275"/>
            <a:ext cx="3878079" cy="2853846"/>
          </a:xfrm>
          <a:prstGeom prst="rect">
            <a:avLst/>
          </a:prstGeom>
        </p:spPr>
      </p:pic>
    </p:spTree>
    <p:extLst>
      <p:ext uri="{BB962C8B-B14F-4D97-AF65-F5344CB8AC3E}">
        <p14:creationId xmlns:p14="http://schemas.microsoft.com/office/powerpoint/2010/main" val="2309814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10</a:t>
            </a:fld>
            <a:endParaRPr lang="en-US" sz="1200">
              <a:solidFill>
                <a:schemeClr val="bg1"/>
              </a:solidFill>
            </a:endParaRPr>
          </a:p>
        </p:txBody>
      </p:sp>
      <p:sp>
        <p:nvSpPr>
          <p:cNvPr id="21" name="object 4">
            <a:extLst>
              <a:ext uri="{FF2B5EF4-FFF2-40B4-BE49-F238E27FC236}">
                <a16:creationId xmlns:a16="http://schemas.microsoft.com/office/drawing/2014/main" id="{54501246-CA46-4B70-B48B-96BBC9928DD8}"/>
              </a:ext>
            </a:extLst>
          </p:cNvPr>
          <p:cNvSpPr txBox="1">
            <a:spLocks noGrp="1"/>
          </p:cNvSpPr>
          <p:nvPr>
            <p:ph type="title"/>
          </p:nvPr>
        </p:nvSpPr>
        <p:spPr>
          <a:xfrm>
            <a:off x="426225" y="615386"/>
            <a:ext cx="10164029" cy="508787"/>
          </a:xfrm>
        </p:spPr>
        <p:txBody>
          <a:bodyPr/>
          <a:lstStyle/>
          <a:p>
            <a:pPr>
              <a:lnSpc>
                <a:spcPts val="1500"/>
              </a:lnSpc>
            </a:pPr>
            <a:r>
              <a:rPr lang="en-US">
                <a:solidFill>
                  <a:srgbClr val="006600"/>
                </a:solidFill>
                <a:latin typeface="Palatino Linotype" panose="02040502050505030304" pitchFamily="18" charset="0"/>
              </a:rPr>
              <a:t>Virtual Visits</a:t>
            </a:r>
            <a:br>
              <a:rPr lang="en-US">
                <a:solidFill>
                  <a:srgbClr val="006600"/>
                </a:solidFill>
                <a:latin typeface="Palatino Linotype" panose="02040502050505030304" pitchFamily="18" charset="0"/>
              </a:rPr>
            </a:br>
            <a:br>
              <a:rPr lang="en-US"/>
            </a:br>
            <a:r>
              <a:rPr lang="en-US" sz="2000" b="1">
                <a:solidFill>
                  <a:schemeClr val="tx1">
                    <a:lumMod val="75000"/>
                    <a:lumOff val="25000"/>
                  </a:schemeClr>
                </a:solidFill>
                <a:latin typeface="Palatino Linotype" panose="02040502050505030304" pitchFamily="18" charset="0"/>
              </a:rPr>
              <a:t>Get care from where you are with just a device and an internet connection. </a:t>
            </a:r>
            <a:endParaRPr lang="en-US" sz="1350">
              <a:latin typeface="Palatino Linotype" panose="02040502050505030304" pitchFamily="18" charset="0"/>
            </a:endParaRPr>
          </a:p>
        </p:txBody>
      </p:sp>
      <p:sp>
        <p:nvSpPr>
          <p:cNvPr id="23" name="Rectangle 22">
            <a:extLst>
              <a:ext uri="{FF2B5EF4-FFF2-40B4-BE49-F238E27FC236}">
                <a16:creationId xmlns:a16="http://schemas.microsoft.com/office/drawing/2014/main" id="{516DA2F6-4721-40DC-A685-3EDF1262967A}"/>
              </a:ext>
            </a:extLst>
          </p:cNvPr>
          <p:cNvSpPr/>
          <p:nvPr/>
        </p:nvSpPr>
        <p:spPr>
          <a:xfrm>
            <a:off x="1255174" y="1306042"/>
            <a:ext cx="4253066" cy="584775"/>
          </a:xfrm>
          <a:prstGeom prst="rect">
            <a:avLst/>
          </a:prstGeom>
        </p:spPr>
        <p:txBody>
          <a:bodyPr wrap="square">
            <a:spAutoFit/>
          </a:bodyPr>
          <a:lstStyle/>
          <a:p>
            <a:r>
              <a:rPr lang="en-US" sz="1600" b="1">
                <a:solidFill>
                  <a:srgbClr val="000000"/>
                </a:solidFill>
                <a:latin typeface="Palatino Linotype" panose="02040502050505030304" pitchFamily="18" charset="0"/>
                <a:cs typeface="Arial" panose="020B0604020202020204" pitchFamily="34" charset="0"/>
              </a:rPr>
              <a:t>Get care from licensed medical doctors, psychologists and psychiatrists </a:t>
            </a:r>
          </a:p>
        </p:txBody>
      </p:sp>
      <p:sp>
        <p:nvSpPr>
          <p:cNvPr id="24" name="Rectangle 23">
            <a:extLst>
              <a:ext uri="{FF2B5EF4-FFF2-40B4-BE49-F238E27FC236}">
                <a16:creationId xmlns:a16="http://schemas.microsoft.com/office/drawing/2014/main" id="{659B1C20-FC1A-44B7-9141-5CDF3196E4B6}"/>
              </a:ext>
            </a:extLst>
          </p:cNvPr>
          <p:cNvSpPr/>
          <p:nvPr/>
        </p:nvSpPr>
        <p:spPr>
          <a:xfrm>
            <a:off x="5969612" y="1348900"/>
            <a:ext cx="3590629" cy="584775"/>
          </a:xfrm>
          <a:prstGeom prst="rect">
            <a:avLst/>
          </a:prstGeom>
        </p:spPr>
        <p:txBody>
          <a:bodyPr wrap="square">
            <a:spAutoFit/>
          </a:bodyPr>
          <a:lstStyle/>
          <a:p>
            <a:r>
              <a:rPr lang="en-US" sz="1600" b="1">
                <a:solidFill>
                  <a:srgbClr val="000000"/>
                </a:solidFill>
                <a:latin typeface="Palatino Linotype" panose="02040502050505030304" pitchFamily="18" charset="0"/>
                <a:cs typeface="Arial" panose="020B0604020202020204" pitchFamily="34" charset="0"/>
              </a:rPr>
              <a:t>Receive convenient and private care from your home or any location</a:t>
            </a:r>
          </a:p>
        </p:txBody>
      </p:sp>
      <p:pic>
        <p:nvPicPr>
          <p:cNvPr id="25" name="Picture 24">
            <a:extLst>
              <a:ext uri="{FF2B5EF4-FFF2-40B4-BE49-F238E27FC236}">
                <a16:creationId xmlns:a16="http://schemas.microsoft.com/office/drawing/2014/main" id="{8B4A4E86-E11B-4206-B5EA-2B77FA304C89}"/>
              </a:ext>
            </a:extLst>
          </p:cNvPr>
          <p:cNvPicPr>
            <a:picLocks noChangeAspect="1"/>
          </p:cNvPicPr>
          <p:nvPr/>
        </p:nvPicPr>
        <p:blipFill>
          <a:blip r:embed="rId2"/>
          <a:stretch>
            <a:fillRect/>
          </a:stretch>
        </p:blipFill>
        <p:spPr>
          <a:xfrm>
            <a:off x="792118" y="1420678"/>
            <a:ext cx="478631" cy="450056"/>
          </a:xfrm>
          <a:prstGeom prst="rect">
            <a:avLst/>
          </a:prstGeom>
        </p:spPr>
      </p:pic>
      <p:pic>
        <p:nvPicPr>
          <p:cNvPr id="26" name="Picture 25">
            <a:extLst>
              <a:ext uri="{FF2B5EF4-FFF2-40B4-BE49-F238E27FC236}">
                <a16:creationId xmlns:a16="http://schemas.microsoft.com/office/drawing/2014/main" id="{62D65966-F6DF-4566-B7BA-AE8391A5AEEB}"/>
              </a:ext>
            </a:extLst>
          </p:cNvPr>
          <p:cNvPicPr>
            <a:picLocks noChangeAspect="1"/>
          </p:cNvPicPr>
          <p:nvPr/>
        </p:nvPicPr>
        <p:blipFill>
          <a:blip r:embed="rId3"/>
          <a:stretch>
            <a:fillRect/>
          </a:stretch>
        </p:blipFill>
        <p:spPr>
          <a:xfrm>
            <a:off x="5508240" y="1416259"/>
            <a:ext cx="457200" cy="450056"/>
          </a:xfrm>
          <a:prstGeom prst="rect">
            <a:avLst/>
          </a:prstGeom>
        </p:spPr>
      </p:pic>
      <p:sp>
        <p:nvSpPr>
          <p:cNvPr id="27" name="Rectangle 26">
            <a:extLst>
              <a:ext uri="{FF2B5EF4-FFF2-40B4-BE49-F238E27FC236}">
                <a16:creationId xmlns:a16="http://schemas.microsoft.com/office/drawing/2014/main" id="{3E1F8DDC-124B-4C46-A6E5-8C050EBAB579}"/>
              </a:ext>
            </a:extLst>
          </p:cNvPr>
          <p:cNvSpPr/>
          <p:nvPr/>
        </p:nvSpPr>
        <p:spPr>
          <a:xfrm>
            <a:off x="1255174" y="2249374"/>
            <a:ext cx="3343512" cy="369332"/>
          </a:xfrm>
          <a:prstGeom prst="rect">
            <a:avLst/>
          </a:prstGeom>
        </p:spPr>
        <p:txBody>
          <a:bodyPr wrap="square">
            <a:spAutoFit/>
          </a:bodyPr>
          <a:lstStyle/>
          <a:p>
            <a:r>
              <a:rPr lang="en-US" b="1" kern="400">
                <a:solidFill>
                  <a:srgbClr val="006600"/>
                </a:solidFill>
                <a:latin typeface="Palatino Linotype" panose="02040502050505030304" pitchFamily="18" charset="0"/>
                <a:cs typeface="Arial" panose="020B0604020202020204" pitchFamily="34" charset="0"/>
              </a:rPr>
              <a:t>Urgent Medical Care Options</a:t>
            </a:r>
          </a:p>
        </p:txBody>
      </p:sp>
      <p:pic>
        <p:nvPicPr>
          <p:cNvPr id="28" name="Picture 27">
            <a:extLst>
              <a:ext uri="{FF2B5EF4-FFF2-40B4-BE49-F238E27FC236}">
                <a16:creationId xmlns:a16="http://schemas.microsoft.com/office/drawing/2014/main" id="{733378F1-111F-4BE1-9A8A-9A41AEC7D96B}"/>
              </a:ext>
            </a:extLst>
          </p:cNvPr>
          <p:cNvPicPr>
            <a:picLocks noChangeAspect="1"/>
          </p:cNvPicPr>
          <p:nvPr/>
        </p:nvPicPr>
        <p:blipFill>
          <a:blip r:embed="rId4"/>
          <a:stretch>
            <a:fillRect/>
          </a:stretch>
        </p:blipFill>
        <p:spPr>
          <a:xfrm>
            <a:off x="2205384" y="2717256"/>
            <a:ext cx="1176323" cy="300083"/>
          </a:xfrm>
          <a:prstGeom prst="rect">
            <a:avLst/>
          </a:prstGeom>
        </p:spPr>
      </p:pic>
      <p:sp>
        <p:nvSpPr>
          <p:cNvPr id="29" name="Rectangle 28">
            <a:extLst>
              <a:ext uri="{FF2B5EF4-FFF2-40B4-BE49-F238E27FC236}">
                <a16:creationId xmlns:a16="http://schemas.microsoft.com/office/drawing/2014/main" id="{10B990A5-EE00-431E-AD72-9D1560E506D7}"/>
              </a:ext>
            </a:extLst>
          </p:cNvPr>
          <p:cNvSpPr/>
          <p:nvPr/>
        </p:nvSpPr>
        <p:spPr>
          <a:xfrm>
            <a:off x="982939" y="3227557"/>
            <a:ext cx="3782275" cy="307777"/>
          </a:xfrm>
          <a:prstGeom prst="rect">
            <a:avLst/>
          </a:prstGeom>
        </p:spPr>
        <p:txBody>
          <a:bodyPr wrap="square">
            <a:spAutoFit/>
          </a:bodyPr>
          <a:lstStyle/>
          <a:p>
            <a:r>
              <a:rPr lang="en-US" sz="1400" b="1" kern="400">
                <a:solidFill>
                  <a:srgbClr val="006600"/>
                </a:solidFill>
                <a:latin typeface="Palatino Linotype" panose="02040502050505030304" pitchFamily="18" charset="0"/>
                <a:cs typeface="Arial" panose="020B0604020202020204" pitchFamily="34" charset="0"/>
              </a:rPr>
              <a:t>Connect with Doctor On Demand providers</a:t>
            </a:r>
          </a:p>
        </p:txBody>
      </p:sp>
      <p:sp>
        <p:nvSpPr>
          <p:cNvPr id="30" name="Content Placeholder 7">
            <a:extLst>
              <a:ext uri="{FF2B5EF4-FFF2-40B4-BE49-F238E27FC236}">
                <a16:creationId xmlns:a16="http://schemas.microsoft.com/office/drawing/2014/main" id="{6764A11A-DD73-41A1-857C-E6248BC2E3F8}"/>
              </a:ext>
            </a:extLst>
          </p:cNvPr>
          <p:cNvSpPr txBox="1"/>
          <p:nvPr/>
        </p:nvSpPr>
        <p:spPr>
          <a:xfrm>
            <a:off x="1066717" y="3681529"/>
            <a:ext cx="3127683" cy="771539"/>
          </a:xfrm>
          <a:prstGeom prst="rect">
            <a:avLst/>
          </a:prstGeom>
        </p:spPr>
        <p:txBody>
          <a:bodyPr/>
          <a:lstStyle>
            <a:lvl1pPr marL="274320" indent="-274320" algn="l" defTabSz="914400" rtl="0" eaLnBrk="1" latinLnBrk="0" hangingPunct="1">
              <a:lnSpc>
                <a:spcPct val="100000"/>
              </a:lnSpc>
              <a:spcBef>
                <a:spcPct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ct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ct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ct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ct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1500">
                <a:latin typeface="Palatino Linotype" panose="02040502050505030304" pitchFamily="18" charset="0"/>
              </a:rPr>
              <a:t>Download the free Doctor On Demand app or create an account at</a:t>
            </a:r>
            <a:r>
              <a:rPr lang="en-US" altLang="en-US" sz="1500">
                <a:solidFill>
                  <a:schemeClr val="tx1"/>
                </a:solidFill>
                <a:latin typeface="Palatino Linotype" panose="02040502050505030304" pitchFamily="18" charset="0"/>
              </a:rPr>
              <a:t> </a:t>
            </a:r>
            <a:r>
              <a:rPr lang="en-US" altLang="en-US" sz="1500">
                <a:solidFill>
                  <a:schemeClr val="tx1"/>
                </a:solidFill>
                <a:latin typeface="Palatino Linotype" panose="02040502050505030304" pitchFamily="18" charset="0"/>
                <a:hlinkClick r:id="rId5">
                  <a:extLst>
                    <a:ext uri="{A12FA001-AC4F-418D-AE19-62706E023703}">
                      <ahyp:hlinkClr xmlns:ahyp="http://schemas.microsoft.com/office/drawing/2018/hyperlinkcolor" val="tx"/>
                    </a:ext>
                  </a:extLst>
                </a:hlinkClick>
              </a:rPr>
              <a:t>www.doctorondemand.com</a:t>
            </a:r>
            <a:r>
              <a:rPr lang="en-US" altLang="en-US" sz="1500">
                <a:solidFill>
                  <a:schemeClr val="tx1"/>
                </a:solidFill>
                <a:latin typeface="Palatino Linotype" panose="02040502050505030304" pitchFamily="18" charset="0"/>
              </a:rPr>
              <a:t> </a:t>
            </a:r>
          </a:p>
        </p:txBody>
      </p:sp>
      <p:pic>
        <p:nvPicPr>
          <p:cNvPr id="31" name="Picture 30" descr="A close up of a sign&#10;&#10;Description automatically generated">
            <a:extLst>
              <a:ext uri="{FF2B5EF4-FFF2-40B4-BE49-F238E27FC236}">
                <a16:creationId xmlns:a16="http://schemas.microsoft.com/office/drawing/2014/main" id="{6D7BEFC7-D7D0-4C85-BE8D-3F43CFF25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37" y="3708476"/>
            <a:ext cx="522197" cy="522197"/>
          </a:xfrm>
          <a:prstGeom prst="rect">
            <a:avLst/>
          </a:prstGeom>
        </p:spPr>
      </p:pic>
      <p:sp>
        <p:nvSpPr>
          <p:cNvPr id="32" name="Rectangle 31">
            <a:extLst>
              <a:ext uri="{FF2B5EF4-FFF2-40B4-BE49-F238E27FC236}">
                <a16:creationId xmlns:a16="http://schemas.microsoft.com/office/drawing/2014/main" id="{99C590E8-2E63-4763-8EF1-A3F47C695484}"/>
              </a:ext>
            </a:extLst>
          </p:cNvPr>
          <p:cNvSpPr/>
          <p:nvPr/>
        </p:nvSpPr>
        <p:spPr>
          <a:xfrm>
            <a:off x="1031433" y="4698658"/>
            <a:ext cx="3862781" cy="1477328"/>
          </a:xfrm>
          <a:prstGeom prst="rect">
            <a:avLst/>
          </a:prstGeom>
        </p:spPr>
        <p:txBody>
          <a:bodyPr wrap="square">
            <a:spAutoFit/>
          </a:bodyPr>
          <a:lstStyle/>
          <a:p>
            <a:r>
              <a:rPr lang="en-US" sz="1500" b="1">
                <a:solidFill>
                  <a:schemeClr val="bg2"/>
                </a:solidFill>
                <a:latin typeface="Palatino Linotype" panose="02040502050505030304" pitchFamily="18" charset="0"/>
                <a:cs typeface="Arial" panose="020B0604020202020204" pitchFamily="34" charset="0"/>
              </a:rPr>
              <a:t>Harvard Pilgrim’s provider network: </a:t>
            </a:r>
            <a:r>
              <a:rPr lang="en-US" sz="1500">
                <a:solidFill>
                  <a:schemeClr val="bg2"/>
                </a:solidFill>
                <a:latin typeface="Palatino Linotype" panose="02040502050505030304" pitchFamily="18" charset="0"/>
                <a:cs typeface="Arial" panose="020B0604020202020204" pitchFamily="34" charset="0"/>
              </a:rPr>
              <a:t>Some providers may offer telemedicine services to patients. We recommend that you consult with your PCP office and/or the offices of other providers you see to learn about any offerings they have.</a:t>
            </a:r>
          </a:p>
        </p:txBody>
      </p:sp>
      <p:cxnSp>
        <p:nvCxnSpPr>
          <p:cNvPr id="33" name="Straight Connector 32">
            <a:extLst>
              <a:ext uri="{FF2B5EF4-FFF2-40B4-BE49-F238E27FC236}">
                <a16:creationId xmlns:a16="http://schemas.microsoft.com/office/drawing/2014/main" id="{BC6E4377-2C0F-4DEB-9950-AFC2E82EB514}"/>
              </a:ext>
            </a:extLst>
          </p:cNvPr>
          <p:cNvCxnSpPr/>
          <p:nvPr/>
        </p:nvCxnSpPr>
        <p:spPr>
          <a:xfrm>
            <a:off x="5336028" y="2464807"/>
            <a:ext cx="12887" cy="3857982"/>
          </a:xfrm>
          <a:prstGeom prst="line">
            <a:avLst/>
          </a:prstGeom>
          <a:ln w="28575" cap="rnd">
            <a:solidFill>
              <a:srgbClr val="006600"/>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6BE0B2D-36F3-448C-A562-D7074C49063F}"/>
              </a:ext>
            </a:extLst>
          </p:cNvPr>
          <p:cNvSpPr/>
          <p:nvPr/>
        </p:nvSpPr>
        <p:spPr>
          <a:xfrm>
            <a:off x="6226883" y="2326532"/>
            <a:ext cx="3590628" cy="369332"/>
          </a:xfrm>
          <a:prstGeom prst="rect">
            <a:avLst/>
          </a:prstGeom>
        </p:spPr>
        <p:txBody>
          <a:bodyPr wrap="square">
            <a:spAutoFit/>
          </a:bodyPr>
          <a:lstStyle/>
          <a:p>
            <a:r>
              <a:rPr lang="en-US" b="1" kern="400">
                <a:solidFill>
                  <a:srgbClr val="006600"/>
                </a:solidFill>
                <a:latin typeface="Palatino Linotype" panose="02040502050505030304" pitchFamily="18" charset="0"/>
                <a:cs typeface="Arial" panose="020B0604020202020204" pitchFamily="34" charset="0"/>
              </a:rPr>
              <a:t>Behavioral Health Care Options</a:t>
            </a:r>
          </a:p>
        </p:txBody>
      </p:sp>
      <p:pic>
        <p:nvPicPr>
          <p:cNvPr id="36" name="Picture 35">
            <a:extLst>
              <a:ext uri="{FF2B5EF4-FFF2-40B4-BE49-F238E27FC236}">
                <a16:creationId xmlns:a16="http://schemas.microsoft.com/office/drawing/2014/main" id="{1A4021A8-248B-4384-906C-6147D14B9421}"/>
              </a:ext>
            </a:extLst>
          </p:cNvPr>
          <p:cNvPicPr>
            <a:picLocks noChangeAspect="1"/>
          </p:cNvPicPr>
          <p:nvPr/>
        </p:nvPicPr>
        <p:blipFill>
          <a:blip r:embed="rId4"/>
          <a:stretch>
            <a:fillRect/>
          </a:stretch>
        </p:blipFill>
        <p:spPr>
          <a:xfrm>
            <a:off x="6588603" y="2799102"/>
            <a:ext cx="1176323" cy="300083"/>
          </a:xfrm>
          <a:prstGeom prst="rect">
            <a:avLst/>
          </a:prstGeom>
        </p:spPr>
      </p:pic>
      <p:pic>
        <p:nvPicPr>
          <p:cNvPr id="37" name="Picture 36">
            <a:extLst>
              <a:ext uri="{FF2B5EF4-FFF2-40B4-BE49-F238E27FC236}">
                <a16:creationId xmlns:a16="http://schemas.microsoft.com/office/drawing/2014/main" id="{BCED4B99-F8C3-406E-85A9-C38C77096690}"/>
              </a:ext>
            </a:extLst>
          </p:cNvPr>
          <p:cNvPicPr>
            <a:picLocks noChangeAspect="1"/>
          </p:cNvPicPr>
          <p:nvPr/>
        </p:nvPicPr>
        <p:blipFill>
          <a:blip r:embed="rId7"/>
          <a:stretch>
            <a:fillRect/>
          </a:stretch>
        </p:blipFill>
        <p:spPr>
          <a:xfrm>
            <a:off x="8022197" y="2751639"/>
            <a:ext cx="965367" cy="334166"/>
          </a:xfrm>
          <a:prstGeom prst="rect">
            <a:avLst/>
          </a:prstGeom>
        </p:spPr>
      </p:pic>
      <p:sp>
        <p:nvSpPr>
          <p:cNvPr id="38" name="Rectangle 37">
            <a:extLst>
              <a:ext uri="{FF2B5EF4-FFF2-40B4-BE49-F238E27FC236}">
                <a16:creationId xmlns:a16="http://schemas.microsoft.com/office/drawing/2014/main" id="{26395F81-2362-4F41-A26E-CEA3FC61D02A}"/>
              </a:ext>
            </a:extLst>
          </p:cNvPr>
          <p:cNvSpPr/>
          <p:nvPr/>
        </p:nvSpPr>
        <p:spPr>
          <a:xfrm>
            <a:off x="6388481" y="3249814"/>
            <a:ext cx="3782275" cy="307777"/>
          </a:xfrm>
          <a:prstGeom prst="rect">
            <a:avLst/>
          </a:prstGeom>
        </p:spPr>
        <p:txBody>
          <a:bodyPr wrap="square">
            <a:spAutoFit/>
          </a:bodyPr>
          <a:lstStyle/>
          <a:p>
            <a:r>
              <a:rPr lang="en-US" sz="1400" b="1" kern="400">
                <a:solidFill>
                  <a:srgbClr val="006600"/>
                </a:solidFill>
                <a:latin typeface="Palatino Linotype" panose="02040502050505030304" pitchFamily="18" charset="0"/>
                <a:cs typeface="Arial" panose="020B0604020202020204" pitchFamily="34" charset="0"/>
              </a:rPr>
              <a:t>Easily access behavioral health services</a:t>
            </a:r>
          </a:p>
        </p:txBody>
      </p:sp>
      <p:cxnSp>
        <p:nvCxnSpPr>
          <p:cNvPr id="39" name="Straight Connector 38">
            <a:extLst>
              <a:ext uri="{FF2B5EF4-FFF2-40B4-BE49-F238E27FC236}">
                <a16:creationId xmlns:a16="http://schemas.microsoft.com/office/drawing/2014/main" id="{AE8FBDE4-42CF-4740-ADED-83070AAB929A}"/>
              </a:ext>
            </a:extLst>
          </p:cNvPr>
          <p:cNvCxnSpPr/>
          <p:nvPr/>
        </p:nvCxnSpPr>
        <p:spPr>
          <a:xfrm flipH="1" flipV="1">
            <a:off x="1031433" y="1993759"/>
            <a:ext cx="8277605" cy="27520"/>
          </a:xfrm>
          <a:prstGeom prst="line">
            <a:avLst/>
          </a:prstGeom>
          <a:ln w="28575" cap="rnd">
            <a:solidFill>
              <a:srgbClr val="006600"/>
            </a:solidFill>
            <a:prstDash val="sysDot"/>
          </a:ln>
        </p:spPr>
        <p:style>
          <a:lnRef idx="1">
            <a:schemeClr val="accent1"/>
          </a:lnRef>
          <a:fillRef idx="0">
            <a:schemeClr val="accent1"/>
          </a:fillRef>
          <a:effectRef idx="0">
            <a:schemeClr val="accent1"/>
          </a:effectRef>
          <a:fontRef idx="minor">
            <a:schemeClr val="tx1"/>
          </a:fontRef>
        </p:style>
      </p:cxnSp>
      <p:sp>
        <p:nvSpPr>
          <p:cNvPr id="40" name="Content Placeholder 7">
            <a:extLst>
              <a:ext uri="{FF2B5EF4-FFF2-40B4-BE49-F238E27FC236}">
                <a16:creationId xmlns:a16="http://schemas.microsoft.com/office/drawing/2014/main" id="{13A187CF-218D-446C-8397-BAA099F8F601}"/>
              </a:ext>
            </a:extLst>
          </p:cNvPr>
          <p:cNvSpPr txBox="1"/>
          <p:nvPr/>
        </p:nvSpPr>
        <p:spPr>
          <a:xfrm>
            <a:off x="5879852" y="3700526"/>
            <a:ext cx="4011281" cy="2783904"/>
          </a:xfrm>
          <a:prstGeom prst="rect">
            <a:avLst/>
          </a:prstGeom>
        </p:spPr>
        <p:txBody>
          <a:bodyPr/>
          <a:lstStyle>
            <a:lvl1pPr marL="274320" indent="-274320" algn="l" defTabSz="914400" rtl="0" eaLnBrk="1" latinLnBrk="0" hangingPunct="1">
              <a:lnSpc>
                <a:spcPct val="100000"/>
              </a:lnSpc>
              <a:spcBef>
                <a:spcPct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ct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ct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ct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ct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6600"/>
              </a:buClr>
            </a:pPr>
            <a:r>
              <a:rPr lang="en-US" altLang="en-US" sz="1500">
                <a:solidFill>
                  <a:schemeClr val="tx1"/>
                </a:solidFill>
                <a:latin typeface="Palatino Linotype" panose="02040502050505030304" pitchFamily="18" charset="0"/>
              </a:rPr>
              <a:t>Go to </a:t>
            </a:r>
            <a:r>
              <a:rPr lang="en-US" altLang="en-US" sz="1500">
                <a:solidFill>
                  <a:schemeClr val="tx1"/>
                </a:solidFill>
                <a:latin typeface="Palatino Linotype" panose="02040502050505030304" pitchFamily="18" charset="0"/>
                <a:hlinkClick r:id="rId8">
                  <a:extLst>
                    <a:ext uri="{A12FA001-AC4F-418D-AE19-62706E023703}">
                      <ahyp:hlinkClr xmlns:ahyp="http://schemas.microsoft.com/office/drawing/2018/hyperlinkcolor" val="tx"/>
                    </a:ext>
                  </a:extLst>
                </a:hlinkClick>
              </a:rPr>
              <a:t>www.harvardpilgrim.org</a:t>
            </a:r>
            <a:r>
              <a:rPr lang="en-US" altLang="en-US" sz="1500">
                <a:solidFill>
                  <a:schemeClr val="tx1"/>
                </a:solidFill>
                <a:latin typeface="Palatino Linotype" panose="02040502050505030304" pitchFamily="18" charset="0"/>
              </a:rPr>
              <a:t> </a:t>
            </a:r>
            <a:r>
              <a:rPr lang="en-US" altLang="en-US" sz="1500">
                <a:latin typeface="Palatino Linotype" panose="02040502050505030304" pitchFamily="18" charset="0"/>
              </a:rPr>
              <a:t>and click </a:t>
            </a:r>
            <a:r>
              <a:rPr lang="en-US" altLang="en-US" sz="1500">
                <a:solidFill>
                  <a:schemeClr val="tx1"/>
                </a:solidFill>
                <a:latin typeface="Palatino Linotype" panose="02040502050505030304" pitchFamily="18" charset="0"/>
              </a:rPr>
              <a:t>“Find a provider” </a:t>
            </a:r>
            <a:r>
              <a:rPr lang="en-US" altLang="en-US" sz="1500">
                <a:latin typeface="Palatino Linotype" panose="02040502050505030304" pitchFamily="18" charset="0"/>
              </a:rPr>
              <a:t>at the top of the page</a:t>
            </a:r>
          </a:p>
          <a:p>
            <a:pPr>
              <a:buClr>
                <a:srgbClr val="006600"/>
              </a:buClr>
            </a:pPr>
            <a:r>
              <a:rPr lang="en-US" altLang="en-US" sz="1500">
                <a:latin typeface="Palatino Linotype" panose="02040502050505030304" pitchFamily="18" charset="0"/>
              </a:rPr>
              <a:t>If you have created a Harvard Pilgrim member account, click </a:t>
            </a:r>
            <a:r>
              <a:rPr lang="en-US" altLang="en-US" sz="1500">
                <a:solidFill>
                  <a:schemeClr val="tx1"/>
                </a:solidFill>
                <a:latin typeface="Palatino Linotype" panose="02040502050505030304" pitchFamily="18" charset="0"/>
              </a:rPr>
              <a:t>“Login to search,” </a:t>
            </a:r>
            <a:r>
              <a:rPr lang="en-US" altLang="en-US" sz="1500">
                <a:latin typeface="Palatino Linotype" panose="02040502050505030304" pitchFamily="18" charset="0"/>
              </a:rPr>
              <a:t>or click </a:t>
            </a:r>
            <a:r>
              <a:rPr lang="en-US" altLang="en-US" sz="1500">
                <a:solidFill>
                  <a:schemeClr val="tx1"/>
                </a:solidFill>
                <a:latin typeface="Palatino Linotype" panose="02040502050505030304" pitchFamily="18" charset="0"/>
              </a:rPr>
              <a:t>“Select a plan” </a:t>
            </a:r>
            <a:r>
              <a:rPr lang="en-US" altLang="en-US" sz="1500">
                <a:latin typeface="Palatino Linotype" panose="02040502050505030304" pitchFamily="18" charset="0"/>
              </a:rPr>
              <a:t>and then the link for your plan.</a:t>
            </a:r>
          </a:p>
          <a:p>
            <a:pPr>
              <a:buClr>
                <a:srgbClr val="006600"/>
              </a:buClr>
            </a:pPr>
            <a:r>
              <a:rPr lang="en-US" altLang="en-US" sz="1500">
                <a:latin typeface="Palatino Linotype" panose="02040502050505030304" pitchFamily="18" charset="0"/>
              </a:rPr>
              <a:t>Click </a:t>
            </a:r>
            <a:r>
              <a:rPr lang="en-US" altLang="en-US" sz="1500">
                <a:solidFill>
                  <a:schemeClr val="tx1"/>
                </a:solidFill>
                <a:latin typeface="Palatino Linotype" panose="02040502050505030304" pitchFamily="18" charset="0"/>
              </a:rPr>
              <a:t>“Behavioral Health” </a:t>
            </a:r>
            <a:r>
              <a:rPr lang="en-US" altLang="en-US" sz="1500">
                <a:latin typeface="Palatino Linotype" panose="02040502050505030304" pitchFamily="18" charset="0"/>
              </a:rPr>
              <a:t>on the right.</a:t>
            </a:r>
          </a:p>
          <a:p>
            <a:pPr>
              <a:buClr>
                <a:srgbClr val="006600"/>
              </a:buClr>
            </a:pPr>
            <a:r>
              <a:rPr lang="en-US" altLang="en-US" sz="1500">
                <a:latin typeface="Palatino Linotype" panose="02040502050505030304" pitchFamily="18" charset="0"/>
              </a:rPr>
              <a:t>Choose your Behavioral Health provider type, then </a:t>
            </a:r>
            <a:r>
              <a:rPr lang="en-US" altLang="en-US" sz="1500">
                <a:solidFill>
                  <a:schemeClr val="tx1"/>
                </a:solidFill>
                <a:latin typeface="Palatino Linotype" panose="02040502050505030304" pitchFamily="18" charset="0"/>
              </a:rPr>
              <a:t>“Virtual Visits/Telemedicine” </a:t>
            </a:r>
            <a:r>
              <a:rPr lang="en-US" altLang="en-US" sz="1500">
                <a:latin typeface="Palatino Linotype" panose="02040502050505030304" pitchFamily="18" charset="0"/>
              </a:rPr>
              <a:t>on the left. </a:t>
            </a:r>
            <a:endParaRPr lang="en-US" altLang="en-US" sz="150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2980149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11</a:t>
            </a:fld>
            <a:endParaRPr lang="en-US" sz="1200">
              <a:solidFill>
                <a:schemeClr val="bg1"/>
              </a:solidFill>
            </a:endParaRPr>
          </a:p>
        </p:txBody>
      </p:sp>
      <p:sp>
        <p:nvSpPr>
          <p:cNvPr id="9" name="Title 1">
            <a:extLst>
              <a:ext uri="{FF2B5EF4-FFF2-40B4-BE49-F238E27FC236}">
                <a16:creationId xmlns:a16="http://schemas.microsoft.com/office/drawing/2014/main" id="{88B49B3D-E565-4BD4-B86B-8D0C84E2FDF3}"/>
              </a:ext>
            </a:extLst>
          </p:cNvPr>
          <p:cNvSpPr>
            <a:spLocks noGrp="1"/>
          </p:cNvSpPr>
          <p:nvPr>
            <p:ph type="title"/>
          </p:nvPr>
        </p:nvSpPr>
        <p:spPr>
          <a:xfrm>
            <a:off x="415636" y="236622"/>
            <a:ext cx="10469727" cy="888830"/>
          </a:xfrm>
        </p:spPr>
        <p:txBody>
          <a:bodyPr/>
          <a:lstStyle/>
          <a:p>
            <a:r>
              <a:rPr lang="en-US" sz="5000">
                <a:solidFill>
                  <a:srgbClr val="006600"/>
                </a:solidFill>
                <a:latin typeface="Palatino Linotype" panose="02040502050505030304" pitchFamily="18" charset="0"/>
              </a:rPr>
              <a:t>Harvard Pilgrim - Reduce My Costs</a:t>
            </a:r>
          </a:p>
        </p:txBody>
      </p:sp>
      <p:sp>
        <p:nvSpPr>
          <p:cNvPr id="10" name="Content Placeholder 2">
            <a:extLst>
              <a:ext uri="{FF2B5EF4-FFF2-40B4-BE49-F238E27FC236}">
                <a16:creationId xmlns:a16="http://schemas.microsoft.com/office/drawing/2014/main" id="{B7959B1C-6AD1-4187-AA46-8E2C4C2DDE61}"/>
              </a:ext>
            </a:extLst>
          </p:cNvPr>
          <p:cNvSpPr>
            <a:spLocks noGrp="1"/>
          </p:cNvSpPr>
          <p:nvPr>
            <p:ph idx="1"/>
          </p:nvPr>
        </p:nvSpPr>
        <p:spPr>
          <a:xfrm>
            <a:off x="931614" y="1459865"/>
            <a:ext cx="10101147" cy="4351338"/>
          </a:xfrm>
        </p:spPr>
        <p:txBody>
          <a:bodyPr/>
          <a:lstStyle/>
          <a:p>
            <a:pPr marL="0" indent="0">
              <a:buNone/>
            </a:pPr>
            <a:r>
              <a:rPr lang="en-US" b="1">
                <a:solidFill>
                  <a:schemeClr val="tx1"/>
                </a:solidFill>
                <a:latin typeface="Palatino Linotype" panose="02040502050505030304" pitchFamily="18" charset="0"/>
              </a:rPr>
              <a:t>Pay less in out-of-pocket expenses for procedures and tests. </a:t>
            </a:r>
            <a:r>
              <a:rPr lang="en-US" b="1" i="1">
                <a:solidFill>
                  <a:schemeClr val="tx1"/>
                </a:solidFill>
                <a:latin typeface="Palatino Linotype" panose="02040502050505030304" pitchFamily="18" charset="0"/>
              </a:rPr>
              <a:t>And </a:t>
            </a:r>
            <a:r>
              <a:rPr lang="en-US" b="1">
                <a:solidFill>
                  <a:schemeClr val="tx1"/>
                </a:solidFill>
                <a:latin typeface="Palatino Linotype" panose="02040502050505030304" pitchFamily="18" charset="0"/>
              </a:rPr>
              <a:t>get cash rewards.</a:t>
            </a:r>
          </a:p>
          <a:p>
            <a:pPr marL="0" indent="0">
              <a:buNone/>
            </a:pPr>
            <a:r>
              <a:rPr lang="en-US" b="1">
                <a:solidFill>
                  <a:schemeClr val="tx1"/>
                </a:solidFill>
                <a:latin typeface="Palatino Linotype" panose="02040502050505030304" pitchFamily="18" charset="0"/>
              </a:rPr>
              <a:t>How Reduce My Costs works:</a:t>
            </a:r>
            <a:endParaRPr lang="en-US">
              <a:solidFill>
                <a:schemeClr val="tx1"/>
              </a:solidFill>
              <a:latin typeface="Palatino Linotype" panose="02040502050505030304" pitchFamily="18" charset="0"/>
            </a:endParaRPr>
          </a:p>
          <a:p>
            <a:pPr marL="342900" indent="-342900">
              <a:buFont typeface="+mj-lt"/>
              <a:buAutoNum type="arabicPeriod"/>
            </a:pPr>
            <a:r>
              <a:rPr lang="en-US">
                <a:solidFill>
                  <a:schemeClr val="tx1"/>
                </a:solidFill>
                <a:latin typeface="Palatino Linotype" panose="02040502050505030304" pitchFamily="18" charset="0"/>
              </a:rPr>
              <a:t>Call </a:t>
            </a:r>
            <a:r>
              <a:rPr lang="en-US" b="1">
                <a:solidFill>
                  <a:schemeClr val="tx1"/>
                </a:solidFill>
                <a:latin typeface="Palatino Linotype" panose="02040502050505030304" pitchFamily="18" charset="0"/>
              </a:rPr>
              <a:t>(855) 772-8366 </a:t>
            </a:r>
            <a:r>
              <a:rPr lang="en-US">
                <a:solidFill>
                  <a:schemeClr val="tx1"/>
                </a:solidFill>
                <a:latin typeface="Palatino Linotype" panose="02040502050505030304" pitchFamily="18" charset="0"/>
              </a:rPr>
              <a:t>whenever your doctor recommends an outpatient test or procedure.</a:t>
            </a:r>
          </a:p>
          <a:p>
            <a:pPr marL="342900" indent="-342900">
              <a:buFont typeface="+mj-lt"/>
              <a:buAutoNum type="arabicPeriod"/>
            </a:pPr>
            <a:r>
              <a:rPr lang="en-US">
                <a:solidFill>
                  <a:schemeClr val="tx1"/>
                </a:solidFill>
                <a:latin typeface="Palatino Linotype" panose="02040502050505030304" pitchFamily="18" charset="0"/>
              </a:rPr>
              <a:t>The Reduce My Costs line is available Monday through Friday from 8 a.m. – 6 p.m. Or, log into your Harvard Pilgrim member account to chat with Reduce My Costs.</a:t>
            </a:r>
          </a:p>
          <a:p>
            <a:pPr marL="342900" indent="-342900">
              <a:buFont typeface="+mj-lt"/>
              <a:buAutoNum type="arabicPeriod"/>
            </a:pPr>
            <a:r>
              <a:rPr lang="en-US">
                <a:solidFill>
                  <a:schemeClr val="tx1"/>
                </a:solidFill>
                <a:latin typeface="Palatino Linotype" panose="02040502050505030304" pitchFamily="18" charset="0"/>
              </a:rPr>
              <a:t>You’ll speak with an experienced nurse who will:</a:t>
            </a:r>
          </a:p>
          <a:p>
            <a:pPr marL="1033463" lvl="3" indent="-342900">
              <a:buFont typeface="+mj-lt"/>
              <a:buAutoNum type="arabicPeriod"/>
            </a:pPr>
            <a:r>
              <a:rPr lang="en-US" sz="1800">
                <a:solidFill>
                  <a:schemeClr val="tx1"/>
                </a:solidFill>
                <a:latin typeface="Palatino Linotype" panose="02040502050505030304" pitchFamily="18" charset="0"/>
              </a:rPr>
              <a:t>Compare provider costs and inform you of the lower-cost providers in your area.</a:t>
            </a:r>
          </a:p>
          <a:p>
            <a:pPr marL="1033463" lvl="3" indent="-342900">
              <a:buFont typeface="+mj-lt"/>
              <a:buAutoNum type="arabicPeriod"/>
            </a:pPr>
            <a:r>
              <a:rPr lang="en-US" sz="1800">
                <a:solidFill>
                  <a:schemeClr val="tx1"/>
                </a:solidFill>
                <a:latin typeface="Palatino Linotype" panose="02040502050505030304" pitchFamily="18" charset="0"/>
              </a:rPr>
              <a:t>Assist with scheduling or rescheduling your appointment and help with any paperwork.</a:t>
            </a:r>
          </a:p>
          <a:p>
            <a:pPr marL="342900" indent="-342900">
              <a:buFont typeface="+mj-lt"/>
              <a:buAutoNum type="arabicPeriod"/>
            </a:pPr>
            <a:r>
              <a:rPr lang="en-US">
                <a:solidFill>
                  <a:schemeClr val="tx1"/>
                </a:solidFill>
                <a:latin typeface="Palatino Linotype" panose="02040502050505030304" pitchFamily="18" charset="0"/>
              </a:rPr>
              <a:t>If you’re already seeing a lower-cost provider, you’ll receive a reward just for calling.</a:t>
            </a:r>
          </a:p>
          <a:p>
            <a:pPr marL="342900" indent="-342900">
              <a:buFont typeface="+mj-lt"/>
              <a:buAutoNum type="arabicPeriod"/>
            </a:pPr>
            <a:r>
              <a:rPr lang="en-US">
                <a:solidFill>
                  <a:schemeClr val="tx1"/>
                </a:solidFill>
                <a:latin typeface="Palatino Linotype" panose="02040502050505030304" pitchFamily="18" charset="0"/>
              </a:rPr>
              <a:t>If you decide to receive care from a lower-cost provider, you will earn a cash reward, depending on the service and the associated cost savings.</a:t>
            </a:r>
          </a:p>
          <a:p>
            <a:pPr marL="342900" indent="-342900">
              <a:buFont typeface="+mj-lt"/>
              <a:buAutoNum type="arabicPeriod"/>
            </a:pPr>
            <a:r>
              <a:rPr lang="en-US">
                <a:solidFill>
                  <a:schemeClr val="tx1"/>
                </a:solidFill>
                <a:latin typeface="Palatino Linotype" panose="02040502050505030304" pitchFamily="18" charset="0"/>
              </a:rPr>
              <a:t>Radiology (e.g., MRI and CT scan), Lab work, Mammogram, Ultrasound, Bone density study, Colonoscopy, Other non-emergency outpatient tests and procedures</a:t>
            </a:r>
          </a:p>
          <a:p>
            <a:endParaRPr lang="en-US"/>
          </a:p>
        </p:txBody>
      </p:sp>
    </p:spTree>
    <p:extLst>
      <p:ext uri="{BB962C8B-B14F-4D97-AF65-F5344CB8AC3E}">
        <p14:creationId xmlns:p14="http://schemas.microsoft.com/office/powerpoint/2010/main" val="32634289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12</a:t>
            </a:fld>
            <a:endParaRPr lang="en-US" sz="1200">
              <a:solidFill>
                <a:schemeClr val="bg1"/>
              </a:solidFill>
            </a:endParaRPr>
          </a:p>
        </p:txBody>
      </p:sp>
      <p:sp>
        <p:nvSpPr>
          <p:cNvPr id="6" name="Title 6">
            <a:extLst>
              <a:ext uri="{FF2B5EF4-FFF2-40B4-BE49-F238E27FC236}">
                <a16:creationId xmlns:a16="http://schemas.microsoft.com/office/drawing/2014/main" id="{88109968-5CC7-41D8-B023-14D175894038}"/>
              </a:ext>
            </a:extLst>
          </p:cNvPr>
          <p:cNvSpPr txBox="1"/>
          <p:nvPr/>
        </p:nvSpPr>
        <p:spPr>
          <a:xfrm>
            <a:off x="487145" y="498170"/>
            <a:ext cx="8169710" cy="68744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b="1">
                <a:solidFill>
                  <a:srgbClr val="006600"/>
                </a:solidFill>
                <a:latin typeface="Palatino Linotype" panose="02040502050505030304" pitchFamily="18" charset="0"/>
              </a:rPr>
              <a:t>Get rewards and feel your best</a:t>
            </a:r>
            <a:br>
              <a:rPr lang="en-US" b="1">
                <a:solidFill>
                  <a:srgbClr val="006600"/>
                </a:solidFill>
                <a:latin typeface="Palatino Linotype" panose="02040502050505030304" pitchFamily="18" charset="0"/>
              </a:rPr>
            </a:br>
            <a:r>
              <a:rPr lang="en-US" sz="2400" b="1">
                <a:solidFill>
                  <a:srgbClr val="006600"/>
                </a:solidFill>
                <a:latin typeface="Palatino Linotype" panose="02040502050505030304" pitchFamily="18" charset="0"/>
              </a:rPr>
              <a:t>Earn up to $120 each year</a:t>
            </a:r>
            <a:endParaRPr lang="en-US">
              <a:solidFill>
                <a:srgbClr val="006600"/>
              </a:solidFill>
              <a:latin typeface="Palatino Linotype" panose="02040502050505030304" pitchFamily="18" charset="0"/>
            </a:endParaRPr>
          </a:p>
        </p:txBody>
      </p:sp>
      <p:sp>
        <p:nvSpPr>
          <p:cNvPr id="8" name="Rectangle 7">
            <a:extLst>
              <a:ext uri="{FF2B5EF4-FFF2-40B4-BE49-F238E27FC236}">
                <a16:creationId xmlns:a16="http://schemas.microsoft.com/office/drawing/2014/main" id="{8B63274D-3FE1-4224-B850-A7074FCE0954}"/>
              </a:ext>
            </a:extLst>
          </p:cNvPr>
          <p:cNvSpPr/>
          <p:nvPr/>
        </p:nvSpPr>
        <p:spPr>
          <a:xfrm>
            <a:off x="4406717" y="1405006"/>
            <a:ext cx="5710218" cy="461665"/>
          </a:xfrm>
          <a:prstGeom prst="rect">
            <a:avLst/>
          </a:prstGeom>
          <a:solidFill>
            <a:schemeClr val="tx2"/>
          </a:solidFill>
        </p:spPr>
        <p:txBody>
          <a:bodyPr wrap="none">
            <a:spAutoFit/>
          </a:bodyPr>
          <a:lstStyle/>
          <a:p>
            <a:pPr algn="ctr"/>
            <a:r>
              <a:rPr lang="en-US" sz="2400" b="1" u="sng">
                <a:solidFill>
                  <a:schemeClr val="bg1"/>
                </a:solidFill>
                <a:latin typeface="Palatino Linotype" panose="0204050205050503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harvardpilgrim.org/livingwelleveryday</a:t>
            </a:r>
            <a:endParaRPr lang="en-US" sz="2400" b="1" u="sng">
              <a:solidFill>
                <a:schemeClr val="bg1"/>
              </a:solidFill>
              <a:latin typeface="Palatino Linotype" panose="020405020505050303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BADDC191-8560-45EE-816C-439B9B8B2A3D}"/>
              </a:ext>
            </a:extLst>
          </p:cNvPr>
          <p:cNvPicPr>
            <a:picLocks noChangeAspect="1"/>
          </p:cNvPicPr>
          <p:nvPr/>
        </p:nvPicPr>
        <p:blipFill>
          <a:blip r:embed="rId3">
            <a:extLst>
              <a:ext uri="{28A0092B-C50C-407E-A947-70E740481C1C}">
                <a14:useLocalDpi xmlns:a14="http://schemas.microsoft.com/office/drawing/2010/main" val="0"/>
              </a:ext>
            </a:extLst>
          </a:blip>
          <a:srcRect b="28655"/>
          <a:stretch>
            <a:fillRect/>
          </a:stretch>
        </p:blipFill>
        <p:spPr>
          <a:xfrm>
            <a:off x="1404894" y="2570961"/>
            <a:ext cx="2442690" cy="2614107"/>
          </a:xfrm>
          <a:prstGeom prst="rect">
            <a:avLst/>
          </a:prstGeom>
        </p:spPr>
      </p:pic>
      <p:sp>
        <p:nvSpPr>
          <p:cNvPr id="13" name="Rectangle 12">
            <a:extLst>
              <a:ext uri="{FF2B5EF4-FFF2-40B4-BE49-F238E27FC236}">
                <a16:creationId xmlns:a16="http://schemas.microsoft.com/office/drawing/2014/main" id="{714600EC-7B5E-4576-8F81-04C8AD547A32}"/>
              </a:ext>
            </a:extLst>
          </p:cNvPr>
          <p:cNvSpPr/>
          <p:nvPr/>
        </p:nvSpPr>
        <p:spPr>
          <a:xfrm>
            <a:off x="5897455" y="2174557"/>
            <a:ext cx="2728739" cy="2811734"/>
          </a:xfrm>
          <a:prstGeom prst="rect">
            <a:avLst/>
          </a:prstGeom>
          <a:noFill/>
          <a:ln w="1270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3E285AA-943D-49D0-B19E-EA1374159F2C}"/>
              </a:ext>
            </a:extLst>
          </p:cNvPr>
          <p:cNvSpPr/>
          <p:nvPr/>
        </p:nvSpPr>
        <p:spPr>
          <a:xfrm>
            <a:off x="6096000" y="2328682"/>
            <a:ext cx="2280698" cy="2422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solidFill>
                <a:latin typeface="Palatino Linotype" panose="02040502050505030304" pitchFamily="18" charset="0"/>
                <a:cs typeface="Arial" panose="020B0604020202020204" pitchFamily="34" charset="0"/>
              </a:rPr>
              <a:t>Subscriber Rewards</a:t>
            </a:r>
          </a:p>
        </p:txBody>
      </p:sp>
      <p:sp>
        <p:nvSpPr>
          <p:cNvPr id="15" name="Freeform 9">
            <a:extLst>
              <a:ext uri="{FF2B5EF4-FFF2-40B4-BE49-F238E27FC236}">
                <a16:creationId xmlns:a16="http://schemas.microsoft.com/office/drawing/2014/main" id="{26FCAE61-5E1E-429B-A52C-348D2CCB5BCC}"/>
              </a:ext>
            </a:extLst>
          </p:cNvPr>
          <p:cNvSpPr/>
          <p:nvPr/>
        </p:nvSpPr>
        <p:spPr>
          <a:xfrm>
            <a:off x="6096000" y="2747496"/>
            <a:ext cx="2400300" cy="432519"/>
          </a:xfrm>
          <a:custGeom>
            <a:avLst/>
            <a:gdLst>
              <a:gd name="connsiteX0" fmla="*/ 0 w 1852301"/>
              <a:gd name="connsiteY0" fmla="*/ 0 h 687203"/>
              <a:gd name="connsiteX1" fmla="*/ 1852301 w 1852301"/>
              <a:gd name="connsiteY1" fmla="*/ 0 h 687203"/>
              <a:gd name="connsiteX2" fmla="*/ 1852301 w 1852301"/>
              <a:gd name="connsiteY2" fmla="*/ 687203 h 687203"/>
              <a:gd name="connsiteX3" fmla="*/ 0 w 1852301"/>
              <a:gd name="connsiteY3" fmla="*/ 687203 h 687203"/>
              <a:gd name="connsiteX4" fmla="*/ 0 w 1852301"/>
              <a:gd name="connsiteY4" fmla="*/ 0 h 68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01" h="687203">
                <a:moveTo>
                  <a:pt x="0" y="0"/>
                </a:moveTo>
                <a:lnTo>
                  <a:pt x="1852301" y="0"/>
                </a:lnTo>
                <a:lnTo>
                  <a:pt x="1852301" y="687203"/>
                </a:lnTo>
                <a:lnTo>
                  <a:pt x="0" y="687203"/>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666750">
              <a:spcBef>
                <a:spcPct val="0"/>
              </a:spcBef>
            </a:pPr>
            <a:r>
              <a:rPr lang="en-US" sz="1500">
                <a:solidFill>
                  <a:schemeClr val="bg2"/>
                </a:solidFill>
                <a:latin typeface="Palatino Linotype" panose="02040502050505030304" pitchFamily="18" charset="0"/>
                <a:cs typeface="Arial"/>
              </a:rPr>
              <a:t>Level 1          		</a:t>
            </a:r>
            <a:r>
              <a:rPr lang="en-US" b="1">
                <a:solidFill>
                  <a:srgbClr val="006600"/>
                </a:solidFill>
                <a:latin typeface="Palatino Linotype" panose="02040502050505030304" pitchFamily="18" charset="0"/>
                <a:cs typeface="Arial"/>
              </a:rPr>
              <a:t>$20 </a:t>
            </a:r>
            <a:endParaRPr lang="en-US" sz="2400" b="1">
              <a:solidFill>
                <a:srgbClr val="006600"/>
              </a:solidFill>
              <a:latin typeface="Palatino Linotype" panose="02040502050505030304" pitchFamily="18" charset="0"/>
              <a:cs typeface="Arial"/>
            </a:endParaRPr>
          </a:p>
        </p:txBody>
      </p:sp>
      <p:sp>
        <p:nvSpPr>
          <p:cNvPr id="16" name="Arrow: Right 15">
            <a:extLst>
              <a:ext uri="{FF2B5EF4-FFF2-40B4-BE49-F238E27FC236}">
                <a16:creationId xmlns:a16="http://schemas.microsoft.com/office/drawing/2014/main" id="{12BECCD3-E242-4556-AF19-B675BA507AE1}"/>
              </a:ext>
            </a:extLst>
          </p:cNvPr>
          <p:cNvSpPr/>
          <p:nvPr/>
        </p:nvSpPr>
        <p:spPr>
          <a:xfrm>
            <a:off x="6984386" y="2769072"/>
            <a:ext cx="718073" cy="325427"/>
          </a:xfrm>
          <a:prstGeom prst="rightArrow">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a:latin typeface="Arial" panose="020B0604020202020204" pitchFamily="34" charset="0"/>
                <a:cs typeface="Arial" panose="020B0604020202020204" pitchFamily="34" charset="0"/>
              </a:rPr>
              <a:t>EARN</a:t>
            </a:r>
          </a:p>
        </p:txBody>
      </p:sp>
      <p:sp>
        <p:nvSpPr>
          <p:cNvPr id="17" name="Freeform 9">
            <a:extLst>
              <a:ext uri="{FF2B5EF4-FFF2-40B4-BE49-F238E27FC236}">
                <a16:creationId xmlns:a16="http://schemas.microsoft.com/office/drawing/2014/main" id="{BBDE5E8F-42D2-4E63-8AD5-6F7BD1DFB824}"/>
              </a:ext>
            </a:extLst>
          </p:cNvPr>
          <p:cNvSpPr/>
          <p:nvPr/>
        </p:nvSpPr>
        <p:spPr>
          <a:xfrm>
            <a:off x="6104721" y="3148739"/>
            <a:ext cx="2400300" cy="432519"/>
          </a:xfrm>
          <a:custGeom>
            <a:avLst/>
            <a:gdLst>
              <a:gd name="connsiteX0" fmla="*/ 0 w 1852301"/>
              <a:gd name="connsiteY0" fmla="*/ 0 h 687203"/>
              <a:gd name="connsiteX1" fmla="*/ 1852301 w 1852301"/>
              <a:gd name="connsiteY1" fmla="*/ 0 h 687203"/>
              <a:gd name="connsiteX2" fmla="*/ 1852301 w 1852301"/>
              <a:gd name="connsiteY2" fmla="*/ 687203 h 687203"/>
              <a:gd name="connsiteX3" fmla="*/ 0 w 1852301"/>
              <a:gd name="connsiteY3" fmla="*/ 687203 h 687203"/>
              <a:gd name="connsiteX4" fmla="*/ 0 w 1852301"/>
              <a:gd name="connsiteY4" fmla="*/ 0 h 68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01" h="687203">
                <a:moveTo>
                  <a:pt x="0" y="0"/>
                </a:moveTo>
                <a:lnTo>
                  <a:pt x="1852301" y="0"/>
                </a:lnTo>
                <a:lnTo>
                  <a:pt x="1852301" y="687203"/>
                </a:lnTo>
                <a:lnTo>
                  <a:pt x="0" y="687203"/>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666750">
              <a:spcBef>
                <a:spcPct val="0"/>
              </a:spcBef>
            </a:pPr>
            <a:r>
              <a:rPr lang="en-US" sz="1500">
                <a:solidFill>
                  <a:schemeClr val="bg2"/>
                </a:solidFill>
                <a:latin typeface="Palatino Linotype" panose="02040502050505030304" pitchFamily="18" charset="0"/>
                <a:cs typeface="Arial"/>
              </a:rPr>
              <a:t>Level 2          		</a:t>
            </a:r>
            <a:r>
              <a:rPr lang="en-US" b="1">
                <a:solidFill>
                  <a:srgbClr val="006600"/>
                </a:solidFill>
                <a:latin typeface="Palatino Linotype" panose="02040502050505030304" pitchFamily="18" charset="0"/>
                <a:cs typeface="Arial"/>
              </a:rPr>
              <a:t>$40 </a:t>
            </a:r>
            <a:endParaRPr lang="en-US" sz="2400" b="1">
              <a:solidFill>
                <a:srgbClr val="006600"/>
              </a:solidFill>
              <a:latin typeface="Palatino Linotype" panose="02040502050505030304" pitchFamily="18" charset="0"/>
              <a:cs typeface="Arial"/>
            </a:endParaRPr>
          </a:p>
        </p:txBody>
      </p:sp>
      <p:sp>
        <p:nvSpPr>
          <p:cNvPr id="18" name="Freeform 9">
            <a:extLst>
              <a:ext uri="{FF2B5EF4-FFF2-40B4-BE49-F238E27FC236}">
                <a16:creationId xmlns:a16="http://schemas.microsoft.com/office/drawing/2014/main" id="{518444D7-9429-4AA8-B15B-2D9B1A47185A}"/>
              </a:ext>
            </a:extLst>
          </p:cNvPr>
          <p:cNvSpPr/>
          <p:nvPr/>
        </p:nvSpPr>
        <p:spPr>
          <a:xfrm>
            <a:off x="6104723" y="3568494"/>
            <a:ext cx="2382854" cy="432519"/>
          </a:xfrm>
          <a:custGeom>
            <a:avLst/>
            <a:gdLst>
              <a:gd name="connsiteX0" fmla="*/ 0 w 1852301"/>
              <a:gd name="connsiteY0" fmla="*/ 0 h 687203"/>
              <a:gd name="connsiteX1" fmla="*/ 1852301 w 1852301"/>
              <a:gd name="connsiteY1" fmla="*/ 0 h 687203"/>
              <a:gd name="connsiteX2" fmla="*/ 1852301 w 1852301"/>
              <a:gd name="connsiteY2" fmla="*/ 687203 h 687203"/>
              <a:gd name="connsiteX3" fmla="*/ 0 w 1852301"/>
              <a:gd name="connsiteY3" fmla="*/ 687203 h 687203"/>
              <a:gd name="connsiteX4" fmla="*/ 0 w 1852301"/>
              <a:gd name="connsiteY4" fmla="*/ 0 h 68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01" h="687203">
                <a:moveTo>
                  <a:pt x="0" y="0"/>
                </a:moveTo>
                <a:lnTo>
                  <a:pt x="1852301" y="0"/>
                </a:lnTo>
                <a:lnTo>
                  <a:pt x="1852301" y="687203"/>
                </a:lnTo>
                <a:lnTo>
                  <a:pt x="0" y="687203"/>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666750">
              <a:spcBef>
                <a:spcPct val="0"/>
              </a:spcBef>
            </a:pPr>
            <a:r>
              <a:rPr lang="en-US" sz="1500">
                <a:solidFill>
                  <a:schemeClr val="bg2"/>
                </a:solidFill>
                <a:latin typeface="Palatino Linotype" panose="02040502050505030304" pitchFamily="18" charset="0"/>
                <a:cs typeface="Arial"/>
              </a:rPr>
              <a:t>Level 3          		</a:t>
            </a:r>
            <a:r>
              <a:rPr lang="en-US" b="1">
                <a:solidFill>
                  <a:srgbClr val="006600"/>
                </a:solidFill>
                <a:latin typeface="Palatino Linotype" panose="02040502050505030304" pitchFamily="18" charset="0"/>
                <a:cs typeface="Arial"/>
              </a:rPr>
              <a:t>$60 </a:t>
            </a:r>
            <a:endParaRPr lang="en-US" sz="2400" b="1">
              <a:solidFill>
                <a:srgbClr val="006600"/>
              </a:solidFill>
              <a:latin typeface="Palatino Linotype" panose="02040502050505030304" pitchFamily="18" charset="0"/>
              <a:cs typeface="Arial"/>
            </a:endParaRPr>
          </a:p>
        </p:txBody>
      </p:sp>
      <p:sp>
        <p:nvSpPr>
          <p:cNvPr id="19" name="Rectangle 18">
            <a:extLst>
              <a:ext uri="{FF2B5EF4-FFF2-40B4-BE49-F238E27FC236}">
                <a16:creationId xmlns:a16="http://schemas.microsoft.com/office/drawing/2014/main" id="{E65182C2-029C-416B-AD70-87FAABB771C5}"/>
              </a:ext>
            </a:extLst>
          </p:cNvPr>
          <p:cNvSpPr/>
          <p:nvPr/>
        </p:nvSpPr>
        <p:spPr>
          <a:xfrm>
            <a:off x="5990423" y="4221589"/>
            <a:ext cx="2491852" cy="5236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solidFill>
                <a:latin typeface="Palatino Linotype" panose="02040502050505030304" pitchFamily="18" charset="0"/>
                <a:cs typeface="Arial" panose="020B0604020202020204" pitchFamily="34" charset="0"/>
              </a:rPr>
              <a:t>Annual subscriber rewards total </a:t>
            </a:r>
            <a:r>
              <a:rPr lang="en-US" sz="2400" b="1">
                <a:solidFill>
                  <a:srgbClr val="006600"/>
                </a:solidFill>
                <a:latin typeface="Palatino Linotype" panose="02040502050505030304" pitchFamily="18" charset="0"/>
                <a:cs typeface="Arial"/>
              </a:rPr>
              <a:t>$120 </a:t>
            </a:r>
            <a:r>
              <a:rPr lang="en-US" sz="1600" b="1">
                <a:solidFill>
                  <a:schemeClr val="bg2"/>
                </a:solidFill>
                <a:latin typeface="Palatino Linotype" panose="02040502050505030304" pitchFamily="18" charset="0"/>
                <a:cs typeface="Arial" panose="020B0604020202020204" pitchFamily="34" charset="0"/>
              </a:rPr>
              <a:t>in Amazon gift cards</a:t>
            </a:r>
            <a:endParaRPr lang="en-US" sz="3200" b="1">
              <a:solidFill>
                <a:schemeClr val="accent1"/>
              </a:solidFill>
              <a:latin typeface="Palatino Linotype" panose="02040502050505030304" pitchFamily="18" charset="0"/>
              <a:cs typeface="Arial"/>
            </a:endParaRPr>
          </a:p>
        </p:txBody>
      </p:sp>
      <p:sp>
        <p:nvSpPr>
          <p:cNvPr id="20" name="Arrow: Right 19">
            <a:extLst>
              <a:ext uri="{FF2B5EF4-FFF2-40B4-BE49-F238E27FC236}">
                <a16:creationId xmlns:a16="http://schemas.microsoft.com/office/drawing/2014/main" id="{DB3EFBC7-383A-4F93-AAC1-4A61FF85742D}"/>
              </a:ext>
            </a:extLst>
          </p:cNvPr>
          <p:cNvSpPr/>
          <p:nvPr/>
        </p:nvSpPr>
        <p:spPr>
          <a:xfrm>
            <a:off x="6984386" y="3192326"/>
            <a:ext cx="718073" cy="325427"/>
          </a:xfrm>
          <a:prstGeom prst="rightArrow">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a:latin typeface="Arial" panose="020B0604020202020204" pitchFamily="34" charset="0"/>
                <a:cs typeface="Arial" panose="020B0604020202020204" pitchFamily="34" charset="0"/>
              </a:rPr>
              <a:t>EARN</a:t>
            </a:r>
          </a:p>
        </p:txBody>
      </p:sp>
      <p:sp>
        <p:nvSpPr>
          <p:cNvPr id="21" name="Arrow: Right 20">
            <a:extLst>
              <a:ext uri="{FF2B5EF4-FFF2-40B4-BE49-F238E27FC236}">
                <a16:creationId xmlns:a16="http://schemas.microsoft.com/office/drawing/2014/main" id="{644AE46F-3334-4B5E-8577-1FF799CE62D2}"/>
              </a:ext>
            </a:extLst>
          </p:cNvPr>
          <p:cNvSpPr/>
          <p:nvPr/>
        </p:nvSpPr>
        <p:spPr>
          <a:xfrm>
            <a:off x="6984386" y="3628422"/>
            <a:ext cx="718073" cy="325427"/>
          </a:xfrm>
          <a:prstGeom prst="rightArrow">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a:latin typeface="Arial" panose="020B0604020202020204" pitchFamily="34" charset="0"/>
                <a:cs typeface="Arial" panose="020B0604020202020204" pitchFamily="34" charset="0"/>
              </a:rPr>
              <a:t>EARN</a:t>
            </a:r>
          </a:p>
        </p:txBody>
      </p:sp>
      <p:sp>
        <p:nvSpPr>
          <p:cNvPr id="22" name="Rectangle 21">
            <a:extLst>
              <a:ext uri="{FF2B5EF4-FFF2-40B4-BE49-F238E27FC236}">
                <a16:creationId xmlns:a16="http://schemas.microsoft.com/office/drawing/2014/main" id="{9E21109B-DDF5-4537-8546-74BFCBBED186}"/>
              </a:ext>
            </a:extLst>
          </p:cNvPr>
          <p:cNvSpPr/>
          <p:nvPr/>
        </p:nvSpPr>
        <p:spPr>
          <a:xfrm>
            <a:off x="5305646" y="5452994"/>
            <a:ext cx="4247237" cy="954107"/>
          </a:xfrm>
          <a:prstGeom prst="rect">
            <a:avLst/>
          </a:prstGeom>
        </p:spPr>
        <p:txBody>
          <a:bodyPr wrap="square">
            <a:spAutoFit/>
          </a:bodyPr>
          <a:lstStyle/>
          <a:p>
            <a:pPr algn="ctr"/>
            <a:r>
              <a:rPr lang="en-US" sz="1400">
                <a:solidFill>
                  <a:schemeClr val="bg2"/>
                </a:solidFill>
                <a:latin typeface="Palatino Linotype" panose="02040502050505030304" pitchFamily="18" charset="0"/>
                <a:cs typeface="Arial" panose="020B0604020202020204" pitchFamily="34" charset="0"/>
              </a:rPr>
              <a:t>Covered dependents and employees who aren’t Harvard Pilgrim members can participate in a separate program, where they earn points towards monthly Amazon gift card drawings.</a:t>
            </a:r>
          </a:p>
        </p:txBody>
      </p:sp>
      <p:sp>
        <p:nvSpPr>
          <p:cNvPr id="23" name="Speech Bubble: Oval 22">
            <a:extLst>
              <a:ext uri="{FF2B5EF4-FFF2-40B4-BE49-F238E27FC236}">
                <a16:creationId xmlns:a16="http://schemas.microsoft.com/office/drawing/2014/main" id="{ED1DED4B-11B1-45A4-9892-003B68151293}"/>
              </a:ext>
            </a:extLst>
          </p:cNvPr>
          <p:cNvSpPr/>
          <p:nvPr/>
        </p:nvSpPr>
        <p:spPr>
          <a:xfrm rot="20936700" flipH="1">
            <a:off x="1170756" y="1811153"/>
            <a:ext cx="1177977" cy="1071092"/>
          </a:xfrm>
          <a:prstGeom prst="wedgeEllipseCallout">
            <a:avLst>
              <a:gd name="adj1" fmla="val -43981"/>
              <a:gd name="adj2" fmla="val 47548"/>
            </a:avLst>
          </a:prstGeom>
          <a:noFill/>
          <a:ln w="19050">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24" name="Speech Bubble: Oval 23">
            <a:extLst>
              <a:ext uri="{FF2B5EF4-FFF2-40B4-BE49-F238E27FC236}">
                <a16:creationId xmlns:a16="http://schemas.microsoft.com/office/drawing/2014/main" id="{96CCB2C6-37F8-4133-94B6-F96787801F41}"/>
              </a:ext>
            </a:extLst>
          </p:cNvPr>
          <p:cNvSpPr/>
          <p:nvPr/>
        </p:nvSpPr>
        <p:spPr>
          <a:xfrm>
            <a:off x="2886229" y="1997705"/>
            <a:ext cx="1171101" cy="881067"/>
          </a:xfrm>
          <a:prstGeom prst="wedgeEllipseCallout">
            <a:avLst/>
          </a:prstGeom>
          <a:noFill/>
          <a:ln w="19050">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26" name="Speech Bubble: Oval 25">
            <a:extLst>
              <a:ext uri="{FF2B5EF4-FFF2-40B4-BE49-F238E27FC236}">
                <a16:creationId xmlns:a16="http://schemas.microsoft.com/office/drawing/2014/main" id="{A2084818-D0AD-4653-B1D3-52A952AE727A}"/>
              </a:ext>
            </a:extLst>
          </p:cNvPr>
          <p:cNvSpPr/>
          <p:nvPr/>
        </p:nvSpPr>
        <p:spPr>
          <a:xfrm flipH="1">
            <a:off x="875316" y="3172387"/>
            <a:ext cx="1059156" cy="1009383"/>
          </a:xfrm>
          <a:prstGeom prst="wedgeEllipseCallout">
            <a:avLst>
              <a:gd name="adj1" fmla="val -66865"/>
              <a:gd name="adj2" fmla="val -43382"/>
            </a:avLst>
          </a:prstGeom>
          <a:noFill/>
          <a:ln w="19050">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27" name="Speech Bubble: Oval 26">
            <a:extLst>
              <a:ext uri="{FF2B5EF4-FFF2-40B4-BE49-F238E27FC236}">
                <a16:creationId xmlns:a16="http://schemas.microsoft.com/office/drawing/2014/main" id="{5F4BC542-CE5E-4B9A-AF60-5D52FD74C699}"/>
              </a:ext>
            </a:extLst>
          </p:cNvPr>
          <p:cNvSpPr/>
          <p:nvPr/>
        </p:nvSpPr>
        <p:spPr>
          <a:xfrm rot="2170644">
            <a:off x="3304630" y="3242007"/>
            <a:ext cx="952744" cy="999149"/>
          </a:xfrm>
          <a:prstGeom prst="wedgeEllipseCallout">
            <a:avLst>
              <a:gd name="adj1" fmla="val -77234"/>
              <a:gd name="adj2" fmla="val 8211"/>
            </a:avLst>
          </a:prstGeom>
          <a:noFill/>
          <a:ln w="19050">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6218084-791E-45BA-97C6-CD2D22F53F2E}"/>
              </a:ext>
            </a:extLst>
          </p:cNvPr>
          <p:cNvSpPr txBox="1"/>
          <p:nvPr/>
        </p:nvSpPr>
        <p:spPr>
          <a:xfrm>
            <a:off x="1357036" y="1997705"/>
            <a:ext cx="971201"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chemeClr val="tx1">
                    <a:lumMod val="90000"/>
                    <a:lumOff val="10000"/>
                  </a:schemeClr>
                </a:solidFill>
                <a:latin typeface="Palatino Linotype" panose="02040502050505030304" pitchFamily="18" charset="0"/>
                <a:cs typeface="Arial"/>
              </a:rPr>
              <a:t>Being rewarded for taking care of myself</a:t>
            </a:r>
            <a:endParaRPr lang="en-US" sz="1200" b="1">
              <a:solidFill>
                <a:schemeClr val="tx1">
                  <a:lumMod val="90000"/>
                  <a:lumOff val="10000"/>
                </a:schemeClr>
              </a:solidFill>
              <a:latin typeface="Palatino Linotype" panose="02040502050505030304" pitchFamily="18" charset="0"/>
              <a:cs typeface="Calibri"/>
            </a:endParaRPr>
          </a:p>
        </p:txBody>
      </p:sp>
      <p:sp>
        <p:nvSpPr>
          <p:cNvPr id="29" name="TextBox 28">
            <a:extLst>
              <a:ext uri="{FF2B5EF4-FFF2-40B4-BE49-F238E27FC236}">
                <a16:creationId xmlns:a16="http://schemas.microsoft.com/office/drawing/2014/main" id="{9F88FDDA-B0C5-4CA0-A00F-6BB3149FFAE9}"/>
              </a:ext>
            </a:extLst>
          </p:cNvPr>
          <p:cNvSpPr txBox="1"/>
          <p:nvPr/>
        </p:nvSpPr>
        <p:spPr>
          <a:xfrm>
            <a:off x="3031012" y="2172822"/>
            <a:ext cx="971201"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chemeClr val="tx1">
                    <a:lumMod val="90000"/>
                    <a:lumOff val="10000"/>
                  </a:schemeClr>
                </a:solidFill>
                <a:latin typeface="Palatino Linotype" panose="02040502050505030304" pitchFamily="18" charset="0"/>
                <a:cs typeface="Arial"/>
              </a:rPr>
              <a:t>It’s a fun and easy way to connect</a:t>
            </a:r>
            <a:endParaRPr lang="en-US" sz="1200" b="1">
              <a:solidFill>
                <a:schemeClr val="tx1">
                  <a:lumMod val="90000"/>
                  <a:lumOff val="10000"/>
                </a:schemeClr>
              </a:solidFill>
              <a:latin typeface="Palatino Linotype" panose="02040502050505030304" pitchFamily="18" charset="0"/>
              <a:cs typeface="Calibri"/>
            </a:endParaRPr>
          </a:p>
        </p:txBody>
      </p:sp>
      <p:sp>
        <p:nvSpPr>
          <p:cNvPr id="30" name="TextBox 29">
            <a:extLst>
              <a:ext uri="{FF2B5EF4-FFF2-40B4-BE49-F238E27FC236}">
                <a16:creationId xmlns:a16="http://schemas.microsoft.com/office/drawing/2014/main" id="{D559D454-0D1B-405D-BA5B-3631583F1FCC}"/>
              </a:ext>
            </a:extLst>
          </p:cNvPr>
          <p:cNvSpPr txBox="1"/>
          <p:nvPr/>
        </p:nvSpPr>
        <p:spPr>
          <a:xfrm>
            <a:off x="1078993" y="3352007"/>
            <a:ext cx="802881"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latin typeface="Palatino Linotype" panose="02040502050505030304" pitchFamily="18" charset="0"/>
                <a:cs typeface="Arial" panose="020B0604020202020204" pitchFamily="34" charset="0"/>
              </a:rPr>
              <a:t>Earning rewards to feel my best!  </a:t>
            </a:r>
            <a:endParaRPr lang="en-US" sz="1200" b="1">
              <a:solidFill>
                <a:schemeClr val="tx1">
                  <a:lumMod val="90000"/>
                  <a:lumOff val="10000"/>
                </a:schemeClr>
              </a:solidFill>
              <a:latin typeface="Palatino Linotype" panose="0204050205050503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615A6EBD-825D-49A1-AA8F-F47FCD9F52B5}"/>
              </a:ext>
            </a:extLst>
          </p:cNvPr>
          <p:cNvSpPr txBox="1"/>
          <p:nvPr/>
        </p:nvSpPr>
        <p:spPr>
          <a:xfrm>
            <a:off x="3437306" y="3469101"/>
            <a:ext cx="736179"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200" b="1">
                <a:solidFill>
                  <a:schemeClr val="tx1">
                    <a:lumMod val="90000"/>
                    <a:lumOff val="10000"/>
                  </a:schemeClr>
                </a:solidFill>
                <a:latin typeface="Palatino Linotype" panose="02040502050505030304" pitchFamily="18" charset="0"/>
                <a:cs typeface="Arial"/>
              </a:rPr>
              <a:t>Spend a minute breathing </a:t>
            </a:r>
            <a:endParaRPr lang="en-US" sz="1200" b="1">
              <a:solidFill>
                <a:schemeClr val="tx1">
                  <a:lumMod val="90000"/>
                  <a:lumOff val="10000"/>
                </a:schemeClr>
              </a:solidFill>
              <a:latin typeface="Palatino Linotype" panose="02040502050505030304" pitchFamily="18" charset="0"/>
              <a:cs typeface="Calibri"/>
            </a:endParaRPr>
          </a:p>
        </p:txBody>
      </p:sp>
    </p:spTree>
    <p:extLst>
      <p:ext uri="{BB962C8B-B14F-4D97-AF65-F5344CB8AC3E}">
        <p14:creationId xmlns:p14="http://schemas.microsoft.com/office/powerpoint/2010/main" val="30986071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13</a:t>
            </a:fld>
            <a:endParaRPr lang="en-US" sz="1200">
              <a:solidFill>
                <a:schemeClr val="bg1"/>
              </a:solidFill>
            </a:endParaRPr>
          </a:p>
        </p:txBody>
      </p:sp>
      <p:sp>
        <p:nvSpPr>
          <p:cNvPr id="25" name="object 5">
            <a:extLst>
              <a:ext uri="{FF2B5EF4-FFF2-40B4-BE49-F238E27FC236}">
                <a16:creationId xmlns:a16="http://schemas.microsoft.com/office/drawing/2014/main" id="{DCCDCADF-05F0-44AC-ACDF-BCD6F74ADF23}"/>
              </a:ext>
            </a:extLst>
          </p:cNvPr>
          <p:cNvSpPr txBox="1">
            <a:spLocks noGrp="1"/>
          </p:cNvSpPr>
          <p:nvPr>
            <p:ph type="title"/>
          </p:nvPr>
        </p:nvSpPr>
        <p:spPr>
          <a:xfrm>
            <a:off x="457200" y="457200"/>
            <a:ext cx="9601200" cy="546032"/>
          </a:xfrm>
        </p:spPr>
        <p:txBody>
          <a:bodyPr/>
          <a:lstStyle/>
          <a:p>
            <a:r>
              <a:rPr lang="en-US">
                <a:solidFill>
                  <a:srgbClr val="006600"/>
                </a:solidFill>
                <a:latin typeface="Palatino Linotype" panose="02040502050505030304" pitchFamily="18" charset="0"/>
              </a:rPr>
              <a:t>Flexible Fitness Reimbursement Options</a:t>
            </a:r>
          </a:p>
        </p:txBody>
      </p:sp>
      <p:sp>
        <p:nvSpPr>
          <p:cNvPr id="32" name="Rectangle 31">
            <a:extLst>
              <a:ext uri="{FF2B5EF4-FFF2-40B4-BE49-F238E27FC236}">
                <a16:creationId xmlns:a16="http://schemas.microsoft.com/office/drawing/2014/main" id="{290A8A7B-FF9D-484D-80C6-EC24DFC04EFF}"/>
              </a:ext>
            </a:extLst>
          </p:cNvPr>
          <p:cNvSpPr/>
          <p:nvPr/>
        </p:nvSpPr>
        <p:spPr>
          <a:xfrm>
            <a:off x="457200" y="1021116"/>
            <a:ext cx="2732049" cy="33117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270679C-7EA8-4347-A3F4-D22C447A3CC7}"/>
              </a:ext>
            </a:extLst>
          </p:cNvPr>
          <p:cNvSpPr/>
          <p:nvPr/>
        </p:nvSpPr>
        <p:spPr>
          <a:xfrm>
            <a:off x="715404" y="2205042"/>
            <a:ext cx="2215640" cy="1768754"/>
          </a:xfrm>
          <a:prstGeom prst="rect">
            <a:avLst/>
          </a:prstGeom>
        </p:spPr>
        <p:txBody>
          <a:bodyPr wrap="square">
            <a:spAutoFit/>
          </a:bodyPr>
          <a:lstStyle/>
          <a:p>
            <a:pPr lvl="0" algn="ctr">
              <a:lnSpc>
                <a:spcPct val="110000"/>
              </a:lnSpc>
            </a:pPr>
            <a:r>
              <a:rPr lang="en-US" altLang="en-US" sz="2000">
                <a:latin typeface="Palatino Linotype" panose="02040502050505030304" pitchFamily="18" charset="0"/>
                <a:cs typeface="Arial" panose="020B0604020202020204" pitchFamily="34" charset="0"/>
              </a:rPr>
              <a:t>Up to </a:t>
            </a:r>
            <a:r>
              <a:rPr lang="en-US" altLang="en-US" sz="2000" b="1">
                <a:latin typeface="Palatino Linotype" panose="02040502050505030304" pitchFamily="18" charset="0"/>
                <a:cs typeface="Arial" panose="020B0604020202020204" pitchFamily="34" charset="0"/>
              </a:rPr>
              <a:t>$150 </a:t>
            </a:r>
            <a:r>
              <a:rPr lang="en-US" altLang="en-US" sz="2000">
                <a:latin typeface="Palatino Linotype" panose="02040502050505030304" pitchFamily="18" charset="0"/>
                <a:cs typeface="Arial" panose="020B0604020202020204" pitchFamily="34" charset="0"/>
              </a:rPr>
              <a:t>per </a:t>
            </a:r>
            <a:br>
              <a:rPr lang="en-US" altLang="en-US" sz="2000">
                <a:latin typeface="Palatino Linotype" panose="02040502050505030304" pitchFamily="18" charset="0"/>
                <a:cs typeface="Arial" panose="020B0604020202020204" pitchFamily="34" charset="0"/>
              </a:rPr>
            </a:br>
            <a:r>
              <a:rPr lang="en-US" altLang="en-US" sz="2000">
                <a:latin typeface="Palatino Linotype" panose="02040502050505030304" pitchFamily="18" charset="0"/>
                <a:cs typeface="Arial" panose="020B0604020202020204" pitchFamily="34" charset="0"/>
              </a:rPr>
              <a:t>Harvard Pilgrim member, $300 per family per calendar year.</a:t>
            </a:r>
          </a:p>
        </p:txBody>
      </p:sp>
      <p:pic>
        <p:nvPicPr>
          <p:cNvPr id="34" name="Picture 33">
            <a:extLst>
              <a:ext uri="{FF2B5EF4-FFF2-40B4-BE49-F238E27FC236}">
                <a16:creationId xmlns:a16="http://schemas.microsoft.com/office/drawing/2014/main" id="{849A2D5E-5503-48B1-B848-305C8A993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21" y="1311141"/>
            <a:ext cx="546032" cy="546032"/>
          </a:xfrm>
          <a:prstGeom prst="rect">
            <a:avLst/>
          </a:prstGeom>
        </p:spPr>
      </p:pic>
      <p:pic>
        <p:nvPicPr>
          <p:cNvPr id="35" name="Picture 34">
            <a:extLst>
              <a:ext uri="{FF2B5EF4-FFF2-40B4-BE49-F238E27FC236}">
                <a16:creationId xmlns:a16="http://schemas.microsoft.com/office/drawing/2014/main" id="{86210154-779A-41E8-8A0D-2D2D8A8CB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642" y="1318381"/>
            <a:ext cx="546032" cy="546032"/>
          </a:xfrm>
          <a:prstGeom prst="rect">
            <a:avLst/>
          </a:prstGeom>
        </p:spPr>
      </p:pic>
      <p:pic>
        <p:nvPicPr>
          <p:cNvPr id="36" name="Picture 35">
            <a:extLst>
              <a:ext uri="{FF2B5EF4-FFF2-40B4-BE49-F238E27FC236}">
                <a16:creationId xmlns:a16="http://schemas.microsoft.com/office/drawing/2014/main" id="{C0D9579A-18E6-4A4A-A95B-63C7E4CF5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808" y="1322292"/>
            <a:ext cx="546032" cy="546032"/>
          </a:xfrm>
          <a:prstGeom prst="rect">
            <a:avLst/>
          </a:prstGeom>
        </p:spPr>
      </p:pic>
      <p:sp>
        <p:nvSpPr>
          <p:cNvPr id="37" name="Content Placeholder 7">
            <a:extLst>
              <a:ext uri="{FF2B5EF4-FFF2-40B4-BE49-F238E27FC236}">
                <a16:creationId xmlns:a16="http://schemas.microsoft.com/office/drawing/2014/main" id="{E3F93A97-C714-4B5E-80B5-EC9E0D82310E}"/>
              </a:ext>
            </a:extLst>
          </p:cNvPr>
          <p:cNvSpPr>
            <a:spLocks noGrp="1"/>
          </p:cNvSpPr>
          <p:nvPr>
            <p:ph idx="1"/>
          </p:nvPr>
        </p:nvSpPr>
        <p:spPr>
          <a:xfrm>
            <a:off x="3553770" y="1250898"/>
            <a:ext cx="6746368" cy="3311699"/>
          </a:xfrm>
        </p:spPr>
        <p:txBody>
          <a:bodyPr/>
          <a:lstStyle/>
          <a:p>
            <a:pPr marL="0" lvl="0" indent="0">
              <a:buNone/>
            </a:pPr>
            <a:r>
              <a:rPr lang="en-US" altLang="en-US" sz="2000" b="1">
                <a:solidFill>
                  <a:schemeClr val="tx1"/>
                </a:solidFill>
                <a:latin typeface="Palatino Linotype" panose="02040502050505030304" pitchFamily="18" charset="0"/>
              </a:rPr>
              <a:t>Get reimbursed* for fees you pay toward </a:t>
            </a:r>
            <a:r>
              <a:rPr lang="en-US" sz="2000" b="1">
                <a:solidFill>
                  <a:schemeClr val="tx1"/>
                </a:solidFill>
                <a:latin typeface="Palatino Linotype" panose="02040502050505030304" pitchFamily="18" charset="0"/>
              </a:rPr>
              <a:t>a fitness facility or other qualified membership.</a:t>
            </a:r>
            <a:r>
              <a:rPr lang="en-US" altLang="en-US" sz="2000" b="1">
                <a:solidFill>
                  <a:schemeClr val="tx1"/>
                </a:solidFill>
                <a:latin typeface="Palatino Linotype" panose="02040502050505030304" pitchFamily="18" charset="0"/>
              </a:rPr>
              <a:t> </a:t>
            </a:r>
          </a:p>
          <a:p>
            <a:r>
              <a:rPr lang="en-US" altLang="en-US" sz="2000" b="1">
                <a:solidFill>
                  <a:srgbClr val="006600"/>
                </a:solidFill>
                <a:latin typeface="Palatino Linotype" panose="02040502050505030304" pitchFamily="18" charset="0"/>
              </a:rPr>
              <a:t>Full-service health clubs </a:t>
            </a:r>
            <a:r>
              <a:rPr lang="en-US" altLang="en-US" sz="2000">
                <a:latin typeface="Palatino Linotype" panose="02040502050505030304" pitchFamily="18" charset="0"/>
              </a:rPr>
              <a:t>(provide cardiovascular &amp; strength-training equipment  ― most fitness centers, YMCAs and JCCs qualify) </a:t>
            </a:r>
          </a:p>
          <a:p>
            <a:r>
              <a:rPr lang="en-US" altLang="en-US" sz="2000" b="1">
                <a:solidFill>
                  <a:srgbClr val="006600"/>
                </a:solidFill>
                <a:latin typeface="Palatino Linotype" panose="02040502050505030304" pitchFamily="18" charset="0"/>
              </a:rPr>
              <a:t>Specialty fitness studios/facilities </a:t>
            </a:r>
            <a:r>
              <a:rPr lang="en-US" altLang="en-US" sz="2000">
                <a:latin typeface="Palatino Linotype" panose="02040502050505030304" pitchFamily="18" charset="0"/>
              </a:rPr>
              <a:t>offering yoga, Pilates, Zumba, aerobic/group classes, indoor cycling/spinning classes, kickboxing, CrossFit, strength training, tennis, indoor rock climbing and personal training (taught by a certified instructor).</a:t>
            </a:r>
          </a:p>
        </p:txBody>
      </p:sp>
      <p:cxnSp>
        <p:nvCxnSpPr>
          <p:cNvPr id="38" name="Straight Connector 37">
            <a:extLst>
              <a:ext uri="{FF2B5EF4-FFF2-40B4-BE49-F238E27FC236}">
                <a16:creationId xmlns:a16="http://schemas.microsoft.com/office/drawing/2014/main" id="{1BA14E64-4CCA-4EE8-9B04-9C96E0C94E68}"/>
              </a:ext>
            </a:extLst>
          </p:cNvPr>
          <p:cNvCxnSpPr/>
          <p:nvPr/>
        </p:nvCxnSpPr>
        <p:spPr>
          <a:xfrm>
            <a:off x="457200" y="4590917"/>
            <a:ext cx="1004263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EF4B4EF-04CF-423E-9A86-DF97A2624C50}"/>
              </a:ext>
            </a:extLst>
          </p:cNvPr>
          <p:cNvSpPr/>
          <p:nvPr/>
        </p:nvSpPr>
        <p:spPr>
          <a:xfrm>
            <a:off x="2663861" y="4849712"/>
            <a:ext cx="7636277" cy="1077218"/>
          </a:xfrm>
          <a:prstGeom prst="rect">
            <a:avLst/>
          </a:prstGeom>
        </p:spPr>
        <p:txBody>
          <a:bodyPr wrap="square">
            <a:spAutoFit/>
          </a:bodyPr>
          <a:lstStyle/>
          <a:p>
            <a:pPr marL="9525" lvl="1" indent="0" algn="ctr">
              <a:buNone/>
            </a:pPr>
            <a:r>
              <a:rPr lang="en-US" altLang="en-US" sz="1600" b="1">
                <a:solidFill>
                  <a:srgbClr val="006600"/>
                </a:solidFill>
                <a:latin typeface="Palatino Linotype" panose="02040502050505030304" pitchFamily="18" charset="0"/>
                <a:cs typeface="Arial" panose="020B0604020202020204" pitchFamily="34" charset="0"/>
              </a:rPr>
              <a:t>Did you know? </a:t>
            </a:r>
            <a:r>
              <a:rPr lang="en-US" altLang="en-US" sz="1600" b="1">
                <a:latin typeface="Palatino Linotype" panose="02040502050505030304" pitchFamily="18" charset="0"/>
                <a:cs typeface="Arial" panose="020B0604020202020204" pitchFamily="34" charset="0"/>
              </a:rPr>
              <a:t>Virtual fitness class subscriptions also qualify!</a:t>
            </a:r>
            <a:endParaRPr lang="en-US" altLang="en-US" sz="1600">
              <a:latin typeface="Palatino Linotype" panose="02040502050505030304" pitchFamily="18" charset="0"/>
              <a:cs typeface="Arial" panose="020B0604020202020204" pitchFamily="34" charset="0"/>
            </a:endParaRPr>
          </a:p>
          <a:p>
            <a:pPr marL="9525" lvl="1" indent="0" algn="ctr">
              <a:buNone/>
            </a:pPr>
            <a:r>
              <a:rPr lang="en-US" altLang="en-US" sz="1600">
                <a:solidFill>
                  <a:schemeClr val="bg2"/>
                </a:solidFill>
                <a:latin typeface="Palatino Linotype" panose="02040502050505030304" pitchFamily="18" charset="0"/>
                <a:cs typeface="Arial" panose="020B0604020202020204" pitchFamily="34" charset="0"/>
              </a:rPr>
              <a:t>Harvard Pilgrim membership must be at least </a:t>
            </a:r>
            <a:r>
              <a:rPr lang="en-US" altLang="en-US" sz="1600" b="1">
                <a:solidFill>
                  <a:schemeClr val="bg2"/>
                </a:solidFill>
                <a:latin typeface="Palatino Linotype" panose="02040502050505030304" pitchFamily="18" charset="0"/>
                <a:cs typeface="Arial" panose="020B0604020202020204" pitchFamily="34" charset="0"/>
              </a:rPr>
              <a:t>four months </a:t>
            </a:r>
            <a:r>
              <a:rPr lang="en-US" altLang="en-US" sz="1600">
                <a:solidFill>
                  <a:schemeClr val="bg2"/>
                </a:solidFill>
                <a:latin typeface="Palatino Linotype" panose="02040502050505030304" pitchFamily="18" charset="0"/>
                <a:cs typeface="Arial" panose="020B0604020202020204" pitchFamily="34" charset="0"/>
              </a:rPr>
              <a:t>in a calendar year </a:t>
            </a:r>
            <a:br>
              <a:rPr lang="en-US" altLang="en-US" sz="1600">
                <a:solidFill>
                  <a:schemeClr val="bg2"/>
                </a:solidFill>
                <a:latin typeface="Palatino Linotype" panose="02040502050505030304" pitchFamily="18" charset="0"/>
                <a:cs typeface="Arial" panose="020B0604020202020204" pitchFamily="34" charset="0"/>
              </a:rPr>
            </a:br>
            <a:r>
              <a:rPr lang="en-US" altLang="en-US" sz="1600">
                <a:solidFill>
                  <a:schemeClr val="bg2"/>
                </a:solidFill>
                <a:latin typeface="Palatino Linotype" panose="02040502050505030304" pitchFamily="18" charset="0"/>
                <a:cs typeface="Arial" panose="020B0604020202020204" pitchFamily="34" charset="0"/>
              </a:rPr>
              <a:t>and coincide with at least four months of health club or fitness facility membership.</a:t>
            </a:r>
            <a:endParaRPr lang="en-US" sz="1600">
              <a:solidFill>
                <a:schemeClr val="bg2"/>
              </a:solidFill>
              <a:latin typeface="Palatino Linotype" panose="02040502050505030304" pitchFamily="18" charset="0"/>
              <a:cs typeface="Arial" panose="020B0604020202020204" pitchFamily="34" charset="0"/>
            </a:endParaRPr>
          </a:p>
        </p:txBody>
      </p:sp>
      <p:pic>
        <p:nvPicPr>
          <p:cNvPr id="40" name="Picture 39" descr="Icon&#10;&#10;Description automatically generated">
            <a:extLst>
              <a:ext uri="{FF2B5EF4-FFF2-40B4-BE49-F238E27FC236}">
                <a16:creationId xmlns:a16="http://schemas.microsoft.com/office/drawing/2014/main" id="{28A60C2D-46DF-41FC-B6F8-421136373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95" y="4849019"/>
            <a:ext cx="539972" cy="382480"/>
          </a:xfrm>
          <a:prstGeom prst="rect">
            <a:avLst/>
          </a:prstGeom>
        </p:spPr>
      </p:pic>
      <p:sp>
        <p:nvSpPr>
          <p:cNvPr id="41" name="Rectangle 40">
            <a:extLst>
              <a:ext uri="{FF2B5EF4-FFF2-40B4-BE49-F238E27FC236}">
                <a16:creationId xmlns:a16="http://schemas.microsoft.com/office/drawing/2014/main" id="{7223EEE0-44EA-4D84-8B25-1835DFF40666}"/>
              </a:ext>
            </a:extLst>
          </p:cNvPr>
          <p:cNvSpPr/>
          <p:nvPr/>
        </p:nvSpPr>
        <p:spPr>
          <a:xfrm>
            <a:off x="4038600" y="6160089"/>
            <a:ext cx="5353235" cy="378823"/>
          </a:xfrm>
          <a:prstGeom prst="rect">
            <a:avLst/>
          </a:prstGeom>
          <a:solidFill>
            <a:srgbClr val="0066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
                <a:hlinkClick r:id="rId6">
                  <a:extLst>
                    <a:ext uri="{A12FA001-AC4F-418D-AE19-62706E023703}">
                      <ahyp:hlinkClr xmlns:ahyp="http://schemas.microsoft.com/office/drawing/2018/hyperlinkcolor" val="tx"/>
                    </a:ext>
                  </a:extLst>
                </a:hlinkClick>
              </a:rPr>
              <a:t>harvardpilgrim.org/public/discounts-savings/fitness-reimbursement</a:t>
            </a:r>
            <a:endParaRPr lang="en-US" sz="1200" b="1">
              <a:solidFill>
                <a:schemeClr val="bg1"/>
              </a:solidFill>
              <a:latin typeface="Arial "/>
            </a:endParaRPr>
          </a:p>
        </p:txBody>
      </p:sp>
    </p:spTree>
    <p:extLst>
      <p:ext uri="{BB962C8B-B14F-4D97-AF65-F5344CB8AC3E}">
        <p14:creationId xmlns:p14="http://schemas.microsoft.com/office/powerpoint/2010/main" val="24275434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doctor&#10;&#10;Description automatically generated with medium confidence">
            <a:extLst>
              <a:ext uri="{FF2B5EF4-FFF2-40B4-BE49-F238E27FC236}">
                <a16:creationId xmlns:a16="http://schemas.microsoft.com/office/drawing/2014/main" id="{0B841A2C-C39C-F83F-5045-F932CBE4680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51555" b="-1"/>
          <a:stretch/>
        </p:blipFill>
        <p:spPr>
          <a:xfrm>
            <a:off x="20" y="1"/>
            <a:ext cx="12191980" cy="6857999"/>
          </a:xfrm>
          <a:prstGeom prst="rect">
            <a:avLst/>
          </a:prstGeom>
        </p:spPr>
      </p:pic>
      <p:sp>
        <p:nvSpPr>
          <p:cNvPr id="2" name="Title 1">
            <a:extLst>
              <a:ext uri="{FF2B5EF4-FFF2-40B4-BE49-F238E27FC236}">
                <a16:creationId xmlns:a16="http://schemas.microsoft.com/office/drawing/2014/main" id="{FB8C4B35-C4C4-48A1-825E-361ADEBE101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Health Savings Account (HSA)</a:t>
            </a:r>
          </a:p>
        </p:txBody>
      </p:sp>
      <p:sp>
        <p:nvSpPr>
          <p:cNvPr id="5" name="Slide Number Placeholder 4">
            <a:extLst>
              <a:ext uri="{FF2B5EF4-FFF2-40B4-BE49-F238E27FC236}">
                <a16:creationId xmlns:a16="http://schemas.microsoft.com/office/drawing/2014/main" id="{D15A479F-A9EA-4F65-856A-1A00AB68536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EF8192F-8918-409B-A401-18C54A4BEC1B}" type="slidenum">
              <a:rPr lang="en-US" sz="1200">
                <a:solidFill>
                  <a:srgbClr val="FFFFFF"/>
                </a:solidFill>
                <a:latin typeface="Calibri" panose="020F0502020204030204"/>
              </a:rPr>
              <a:pPr>
                <a:spcAft>
                  <a:spcPts val="600"/>
                </a:spcAft>
                <a:defRPr/>
              </a:pPr>
              <a:t>14</a:t>
            </a:fld>
            <a:endParaRPr lang="en-US" sz="1200">
              <a:solidFill>
                <a:srgbClr val="FFFFFF"/>
              </a:solidFill>
              <a:latin typeface="Calibri" panose="020F0502020204030204"/>
            </a:endParaRPr>
          </a:p>
        </p:txBody>
      </p:sp>
      <p:pic>
        <p:nvPicPr>
          <p:cNvPr id="9" name="Picture 8">
            <a:extLst>
              <a:ext uri="{FF2B5EF4-FFF2-40B4-BE49-F238E27FC236}">
                <a16:creationId xmlns:a16="http://schemas.microsoft.com/office/drawing/2014/main" id="{75557623-188F-4047-A685-77C29C0FA2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Tree>
    <p:extLst>
      <p:ext uri="{BB962C8B-B14F-4D97-AF65-F5344CB8AC3E}">
        <p14:creationId xmlns:p14="http://schemas.microsoft.com/office/powerpoint/2010/main" val="2761292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0188-13FE-4E37-AF74-0F0CE69BAAA5}"/>
              </a:ext>
            </a:extLst>
          </p:cNvPr>
          <p:cNvSpPr>
            <a:spLocks noGrp="1"/>
          </p:cNvSpPr>
          <p:nvPr>
            <p:ph type="title"/>
          </p:nvPr>
        </p:nvSpPr>
        <p:spPr>
          <a:xfrm>
            <a:off x="838200" y="365125"/>
            <a:ext cx="10078844" cy="900967"/>
          </a:xfrm>
        </p:spPr>
        <p:txBody>
          <a:bodyPr/>
          <a:lstStyle/>
          <a:p>
            <a:r>
              <a:rPr lang="en-US" sz="5000">
                <a:solidFill>
                  <a:srgbClr val="006600"/>
                </a:solidFill>
                <a:latin typeface="Palatino Linotype" panose="02040502050505030304" pitchFamily="18" charset="0"/>
                <a:cs typeface="Arial" panose="020B0604020202020204" pitchFamily="34" charset="0"/>
              </a:rPr>
              <a:t>Health Savings Account (HSA)</a:t>
            </a:r>
          </a:p>
        </p:txBody>
      </p:sp>
      <p:sp>
        <p:nvSpPr>
          <p:cNvPr id="3" name="Content Placeholder 2">
            <a:extLst>
              <a:ext uri="{FF2B5EF4-FFF2-40B4-BE49-F238E27FC236}">
                <a16:creationId xmlns:a16="http://schemas.microsoft.com/office/drawing/2014/main" id="{AA5BF84A-CD5B-465B-9FE8-17D6D077B476}"/>
              </a:ext>
            </a:extLst>
          </p:cNvPr>
          <p:cNvSpPr>
            <a:spLocks noGrp="1"/>
          </p:cNvSpPr>
          <p:nvPr>
            <p:ph idx="1"/>
          </p:nvPr>
        </p:nvSpPr>
        <p:spPr>
          <a:xfrm>
            <a:off x="838199" y="1266091"/>
            <a:ext cx="10101147" cy="5455383"/>
          </a:xfrm>
        </p:spPr>
        <p:txBody>
          <a:bodyPr/>
          <a:lstStyle/>
          <a:p>
            <a:pPr marL="68580" indent="0">
              <a:buSzPct val="85000"/>
              <a:buNone/>
            </a:pPr>
            <a:r>
              <a:rPr lang="en-US" sz="3200">
                <a:solidFill>
                  <a:schemeClr val="tx1"/>
                </a:solidFill>
                <a:latin typeface="Palatino Linotype" panose="02040502050505030304" pitchFamily="18" charset="0"/>
                <a:cs typeface="Arial" panose="020B0604020202020204" pitchFamily="34" charset="0"/>
              </a:rPr>
              <a:t>Why have an HSA Plan?</a:t>
            </a:r>
          </a:p>
          <a:p>
            <a:pPr marL="822960" lvl="1" indent="-457200">
              <a:buSzPct val="85000"/>
              <a:buFont typeface="Arial" panose="020B0604020202020204" pitchFamily="34" charset="0"/>
              <a:buChar char="•"/>
            </a:pPr>
            <a:r>
              <a:rPr lang="en-US" sz="2800" b="1">
                <a:solidFill>
                  <a:schemeClr val="tx1"/>
                </a:solidFill>
                <a:latin typeface="Palatino Linotype" panose="02040502050505030304" pitchFamily="18" charset="0"/>
                <a:cs typeface="Arial" panose="020B0604020202020204" pitchFamily="34" charset="0"/>
              </a:rPr>
              <a:t>Security</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Can provide a savings plan for unexpected or high medical bills</a:t>
            </a:r>
          </a:p>
          <a:p>
            <a:pPr marL="822960" lvl="1" indent="-457200">
              <a:buSzPct val="85000"/>
              <a:buFont typeface="Arial" panose="020B0604020202020204" pitchFamily="34" charset="0"/>
              <a:buChar char="•"/>
            </a:pPr>
            <a:endParaRPr lang="en-US" sz="2800" b="1">
              <a:solidFill>
                <a:schemeClr val="tx1"/>
              </a:solidFill>
              <a:latin typeface="Palatino Linotype" panose="02040502050505030304" pitchFamily="18" charset="0"/>
              <a:cs typeface="Arial" panose="020B0604020202020204" pitchFamily="34" charset="0"/>
            </a:endParaRPr>
          </a:p>
          <a:p>
            <a:pPr marL="822960" lvl="1" indent="-457200">
              <a:buSzPct val="85000"/>
              <a:buFont typeface="Arial" panose="020B0604020202020204" pitchFamily="34" charset="0"/>
              <a:buChar char="•"/>
            </a:pPr>
            <a:r>
              <a:rPr lang="en-US" sz="2800" b="1">
                <a:solidFill>
                  <a:schemeClr val="tx1"/>
                </a:solidFill>
                <a:latin typeface="Palatino Linotype" panose="02040502050505030304" pitchFamily="18" charset="0"/>
                <a:cs typeface="Arial" panose="020B0604020202020204" pitchFamily="34" charset="0"/>
              </a:rPr>
              <a:t>Affordability</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Lower monthly health insurance premiums</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Pre taxed contributions to lower taxable income</a:t>
            </a:r>
          </a:p>
          <a:p>
            <a:pPr marL="822960" lvl="1" indent="-457200">
              <a:buSzPct val="85000"/>
              <a:buFont typeface="Arial" panose="020B0604020202020204" pitchFamily="34" charset="0"/>
              <a:buChar char="•"/>
            </a:pPr>
            <a:endParaRPr lang="en-US" sz="2800" b="1">
              <a:solidFill>
                <a:schemeClr val="tx1"/>
              </a:solidFill>
              <a:latin typeface="Palatino Linotype" panose="02040502050505030304" pitchFamily="18" charset="0"/>
              <a:cs typeface="Arial" panose="020B0604020202020204" pitchFamily="34" charset="0"/>
            </a:endParaRPr>
          </a:p>
          <a:p>
            <a:pPr marL="822960" lvl="1" indent="-457200">
              <a:buSzPct val="85000"/>
              <a:buFont typeface="Arial" panose="020B0604020202020204" pitchFamily="34" charset="0"/>
              <a:buChar char="•"/>
            </a:pPr>
            <a:r>
              <a:rPr lang="en-US" sz="2800" b="1">
                <a:solidFill>
                  <a:schemeClr val="tx1"/>
                </a:solidFill>
                <a:latin typeface="Palatino Linotype" panose="02040502050505030304" pitchFamily="18" charset="0"/>
                <a:cs typeface="Arial" panose="020B0604020202020204" pitchFamily="34" charset="0"/>
              </a:rPr>
              <a:t>Flexibility</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Can use for current expenses</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Can save to cover future expenses</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Out-of-Pocket expenses when covered by Medicare</a:t>
            </a:r>
          </a:p>
          <a:p>
            <a:pPr marL="1028700" lvl="2" indent="-342900">
              <a:buSzPct val="85000"/>
            </a:pPr>
            <a:r>
              <a:rPr lang="en-US" sz="2400">
                <a:solidFill>
                  <a:schemeClr val="tx1"/>
                </a:solidFill>
                <a:latin typeface="Palatino Linotype" panose="02040502050505030304" pitchFamily="18" charset="0"/>
                <a:cs typeface="Arial" panose="020B0604020202020204" pitchFamily="34" charset="0"/>
              </a:rPr>
              <a:t>Long-term care expenses and insurance</a:t>
            </a:r>
          </a:p>
          <a:p>
            <a:endParaRPr lang="en-US" sz="2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15</a:t>
            </a:fld>
            <a:endParaRPr lang="en-US" sz="1200">
              <a:solidFill>
                <a:schemeClr val="bg1"/>
              </a:solidFill>
            </a:endParaRPr>
          </a:p>
        </p:txBody>
      </p:sp>
    </p:spTree>
    <p:extLst>
      <p:ext uri="{BB962C8B-B14F-4D97-AF65-F5344CB8AC3E}">
        <p14:creationId xmlns:p14="http://schemas.microsoft.com/office/powerpoint/2010/main" val="33942454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0188-13FE-4E37-AF74-0F0CE69BAAA5}"/>
              </a:ext>
            </a:extLst>
          </p:cNvPr>
          <p:cNvSpPr>
            <a:spLocks noGrp="1"/>
          </p:cNvSpPr>
          <p:nvPr>
            <p:ph type="title"/>
          </p:nvPr>
        </p:nvSpPr>
        <p:spPr>
          <a:xfrm>
            <a:off x="838200" y="365125"/>
            <a:ext cx="10078844" cy="900967"/>
          </a:xfrm>
        </p:spPr>
        <p:txBody>
          <a:bodyPr/>
          <a:lstStyle/>
          <a:p>
            <a:r>
              <a:rPr lang="en-US" sz="5000">
                <a:solidFill>
                  <a:srgbClr val="006600"/>
                </a:solidFill>
                <a:latin typeface="Palatino Linotype" panose="02040502050505030304" pitchFamily="18" charset="0"/>
                <a:cs typeface="Arial" panose="020B0604020202020204" pitchFamily="34" charset="0"/>
              </a:rPr>
              <a:t>Health Savings Account (HSA)</a:t>
            </a:r>
          </a:p>
        </p:txBody>
      </p:sp>
      <p:sp>
        <p:nvSpPr>
          <p:cNvPr id="3" name="Content Placeholder 2">
            <a:extLst>
              <a:ext uri="{FF2B5EF4-FFF2-40B4-BE49-F238E27FC236}">
                <a16:creationId xmlns:a16="http://schemas.microsoft.com/office/drawing/2014/main" id="{AA5BF84A-CD5B-465B-9FE8-17D6D077B476}"/>
              </a:ext>
            </a:extLst>
          </p:cNvPr>
          <p:cNvSpPr>
            <a:spLocks noGrp="1"/>
          </p:cNvSpPr>
          <p:nvPr>
            <p:ph idx="1"/>
          </p:nvPr>
        </p:nvSpPr>
        <p:spPr>
          <a:xfrm>
            <a:off x="815897" y="1690964"/>
            <a:ext cx="10101147" cy="5455383"/>
          </a:xfrm>
        </p:spPr>
        <p:txBody>
          <a:bodyPr/>
          <a:lstStyle/>
          <a:p>
            <a:pPr marL="525780" indent="-457200">
              <a:buSzPct val="85000"/>
              <a:buFont typeface="Arial" panose="020B0604020202020204" pitchFamily="34" charset="0"/>
              <a:buChar char="•"/>
            </a:pPr>
            <a:r>
              <a:rPr lang="en-US" sz="3200" b="0" dirty="0">
                <a:solidFill>
                  <a:schemeClr val="tx1"/>
                </a:solidFill>
                <a:latin typeface="Palatino Linotype" panose="02040502050505030304" pitchFamily="18" charset="0"/>
                <a:cs typeface="Arial" panose="020B0604020202020204" pitchFamily="34" charset="0"/>
              </a:rPr>
              <a:t>Employees who are enrolled in the PPO HSA plans are eligible to establish an HSA</a:t>
            </a:r>
          </a:p>
          <a:p>
            <a:pPr marL="525780" indent="-457200">
              <a:buSzPct val="85000"/>
              <a:buFont typeface="Arial" panose="020B0604020202020204" pitchFamily="34" charset="0"/>
              <a:buChar char="•"/>
            </a:pPr>
            <a:r>
              <a:rPr lang="en-US" sz="3200" b="0" dirty="0">
                <a:solidFill>
                  <a:schemeClr val="tx1"/>
                </a:solidFill>
                <a:latin typeface="Palatino Linotype" panose="02040502050505030304" pitchFamily="18" charset="0"/>
                <a:cs typeface="Arial" panose="020B0604020202020204" pitchFamily="34" charset="0"/>
              </a:rPr>
              <a:t>Establish the HSA through Paylocity</a:t>
            </a:r>
          </a:p>
          <a:p>
            <a:pPr marL="68580">
              <a:buSzPct val="85000"/>
            </a:pPr>
            <a:endParaRPr lang="en-US" sz="3200" b="0" dirty="0">
              <a:solidFill>
                <a:schemeClr val="tx1"/>
              </a:solidFill>
              <a:latin typeface="Palatino Linotype" panose="02040502050505030304" pitchFamily="18" charset="0"/>
              <a:cs typeface="Arial" panose="020B0604020202020204" pitchFamily="34" charset="0"/>
            </a:endParaRPr>
          </a:p>
          <a:p>
            <a:pPr marL="525780" indent="-457200">
              <a:buSzPct val="85000"/>
              <a:buFont typeface="Arial" panose="020B0604020202020204" pitchFamily="34" charset="0"/>
              <a:buChar char="•"/>
            </a:pPr>
            <a:r>
              <a:rPr lang="en-US" sz="3200" dirty="0">
                <a:solidFill>
                  <a:schemeClr val="tx1"/>
                </a:solidFill>
                <a:latin typeface="Palatino Linotype" panose="02040502050505030304" pitchFamily="18" charset="0"/>
                <a:cs typeface="Arial" panose="020B0604020202020204" pitchFamily="34" charset="0"/>
              </a:rPr>
              <a:t>2023 Contribution Limits</a:t>
            </a:r>
          </a:p>
          <a:p>
            <a:pPr marL="822960" lvl="1" indent="-457200">
              <a:buSzPct val="85000"/>
              <a:buFont typeface="Arial" panose="020B0604020202020204" pitchFamily="34" charset="0"/>
              <a:buChar char="•"/>
            </a:pPr>
            <a:r>
              <a:rPr lang="en-US" sz="3200" dirty="0">
                <a:solidFill>
                  <a:schemeClr val="tx1"/>
                </a:solidFill>
                <a:latin typeface="Palatino Linotype" panose="02040502050505030304" pitchFamily="18" charset="0"/>
                <a:cs typeface="Arial" panose="020B0604020202020204" pitchFamily="34" charset="0"/>
              </a:rPr>
              <a:t>$3,850 for Employee only plan </a:t>
            </a:r>
          </a:p>
          <a:p>
            <a:pPr marL="822960" lvl="1" indent="-457200">
              <a:buSzPct val="85000"/>
              <a:buFont typeface="Arial" panose="020B0604020202020204" pitchFamily="34" charset="0"/>
              <a:buChar char="•"/>
            </a:pPr>
            <a:r>
              <a:rPr lang="en-US" sz="3200" dirty="0">
                <a:solidFill>
                  <a:schemeClr val="tx1"/>
                </a:solidFill>
                <a:latin typeface="Palatino Linotype" panose="02040502050505030304" pitchFamily="18" charset="0"/>
                <a:cs typeface="Arial" panose="020B0604020202020204" pitchFamily="34" charset="0"/>
              </a:rPr>
              <a:t>$7,750 for Employee plus dependents plan</a:t>
            </a:r>
          </a:p>
          <a:p>
            <a:pPr marL="822960" lvl="1" indent="-457200">
              <a:buSzPct val="85000"/>
              <a:buFont typeface="Arial" panose="020B0604020202020204" pitchFamily="34" charset="0"/>
              <a:buChar char="•"/>
            </a:pPr>
            <a:r>
              <a:rPr lang="en-US" sz="3200" dirty="0">
                <a:solidFill>
                  <a:schemeClr val="tx1"/>
                </a:solidFill>
                <a:latin typeface="Palatino Linotype" panose="02040502050505030304" pitchFamily="18" charset="0"/>
                <a:cs typeface="Arial" panose="020B0604020202020204" pitchFamily="34" charset="0"/>
              </a:rPr>
              <a:t>Catch Up Contribution for age 55 and older $1,000</a:t>
            </a:r>
          </a:p>
          <a:p>
            <a:endParaRPr lang="en-US" sz="2000" dirty="0">
              <a:latin typeface="Arial" panose="020B0604020202020204" pitchFamily="34" charset="0"/>
              <a:cs typeface="Arial" panose="020B0604020202020204" pitchFamily="34" charset="0"/>
            </a:endParaRPr>
          </a:p>
          <a:p>
            <a:r>
              <a:rPr lang="en-US" sz="1400" dirty="0">
                <a:solidFill>
                  <a:schemeClr val="tx1"/>
                </a:solidFill>
                <a:latin typeface="Palatino Linotype" panose="02040502050505030304" pitchFamily="18" charset="0"/>
                <a:cs typeface="Arial" panose="020B0604020202020204" pitchFamily="34" charset="0"/>
              </a:rPr>
              <a:t>*HSA funds can only be used to pay for services incurred after the account is open</a:t>
            </a:r>
          </a:p>
        </p:txBody>
      </p:sp>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16</a:t>
            </a:fld>
            <a:endParaRPr lang="en-US" sz="1200">
              <a:solidFill>
                <a:schemeClr val="bg1"/>
              </a:solidFill>
            </a:endParaRPr>
          </a:p>
        </p:txBody>
      </p:sp>
    </p:spTree>
    <p:extLst>
      <p:ext uri="{BB962C8B-B14F-4D97-AF65-F5344CB8AC3E}">
        <p14:creationId xmlns:p14="http://schemas.microsoft.com/office/powerpoint/2010/main" val="9589873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0F86-69D2-4F14-AEEA-9672656217CB}"/>
              </a:ext>
            </a:extLst>
          </p:cNvPr>
          <p:cNvSpPr>
            <a:spLocks noGrp="1"/>
          </p:cNvSpPr>
          <p:nvPr>
            <p:ph type="title"/>
          </p:nvPr>
        </p:nvSpPr>
        <p:spPr>
          <a:xfrm>
            <a:off x="4128368" y="4921823"/>
            <a:ext cx="4937937" cy="1147150"/>
          </a:xfrm>
        </p:spPr>
        <p:txBody>
          <a:bodyPr vert="horz" lIns="91440" tIns="45720" rIns="91440" bIns="45720" rtlCol="0" anchor="t">
            <a:normAutofit fontScale="90000"/>
          </a:bodyPr>
          <a:lstStyle/>
          <a:p>
            <a:pPr algn="ctr"/>
            <a:r>
              <a:rPr lang="en-US" sz="4400" kern="1200" dirty="0">
                <a:solidFill>
                  <a:schemeClr val="tx1"/>
                </a:solidFill>
                <a:latin typeface="Palatino Linotype" panose="02040502050505030304" pitchFamily="18" charset="0"/>
              </a:rPr>
              <a:t>Anthem Plan Options</a:t>
            </a:r>
          </a:p>
        </p:txBody>
      </p:sp>
      <p:sp>
        <p:nvSpPr>
          <p:cNvPr id="42" name="Freeform: Shape 41">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close - up of a pen&#10;&#10;Description automatically generated with medium confidence">
            <a:extLst>
              <a:ext uri="{FF2B5EF4-FFF2-40B4-BE49-F238E27FC236}">
                <a16:creationId xmlns:a16="http://schemas.microsoft.com/office/drawing/2014/main" id="{111C3034-88CD-41F0-8B8C-886524C934F9}"/>
              </a:ext>
            </a:extLst>
          </p:cNvPr>
          <p:cNvPicPr>
            <a:picLocks noChangeAspect="1"/>
          </p:cNvPicPr>
          <p:nvPr/>
        </p:nvPicPr>
        <p:blipFill>
          <a:blip r:embed="rId2">
            <a:extLst>
              <a:ext uri="{28A0092B-C50C-407E-A947-70E740481C1C}">
                <a14:useLocalDpi xmlns:a14="http://schemas.microsoft.com/office/drawing/2010/main" val="0"/>
              </a:ext>
            </a:extLst>
          </a:blip>
          <a:srcRect t="3108" r="3" b="8956"/>
          <a:stretch>
            <a:fillRect/>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Picture 6">
            <a:extLst>
              <a:ext uri="{FF2B5EF4-FFF2-40B4-BE49-F238E27FC236}">
                <a16:creationId xmlns:a16="http://schemas.microsoft.com/office/drawing/2014/main" id="{752F2D83-6E92-4575-B94D-52F26847A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3" b="15353"/>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Oval 45">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A person standing posing for the camera&#10;&#10;Description automatically generated">
            <a:extLst>
              <a:ext uri="{FF2B5EF4-FFF2-40B4-BE49-F238E27FC236}">
                <a16:creationId xmlns:a16="http://schemas.microsoft.com/office/drawing/2014/main" id="{4EB10477-28CB-40C0-B8A9-2CB9BB22B7DE}"/>
              </a:ext>
            </a:extLst>
          </p:cNvPr>
          <p:cNvPicPr>
            <a:picLocks noChangeAspect="1"/>
          </p:cNvPicPr>
          <p:nvPr/>
        </p:nvPicPr>
        <p:blipFill>
          <a:blip r:embed="rId4">
            <a:extLst>
              <a:ext uri="{28A0092B-C50C-407E-A947-70E740481C1C}">
                <a14:useLocalDpi xmlns:a14="http://schemas.microsoft.com/office/drawing/2010/main" val="0"/>
              </a:ext>
            </a:extLst>
          </a:blip>
          <a:srcRect l="33428" r="322"/>
          <a:stretch>
            <a:fillRect/>
          </a:stretch>
        </p:blipFill>
        <p:spPr>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11" name="Picture 10">
            <a:extLst>
              <a:ext uri="{FF2B5EF4-FFF2-40B4-BE49-F238E27FC236}">
                <a16:creationId xmlns:a16="http://schemas.microsoft.com/office/drawing/2014/main" id="{D0921578-2058-4695-B382-5DA58E394888}"/>
              </a:ext>
            </a:extLst>
          </p:cNvPr>
          <p:cNvPicPr>
            <a:picLocks noChangeAspect="1"/>
          </p:cNvPicPr>
          <p:nvPr/>
        </p:nvPicPr>
        <p:blipFill>
          <a:blip r:embed="rId5">
            <a:extLst>
              <a:ext uri="{28A0092B-C50C-407E-A947-70E740481C1C}">
                <a14:useLocalDpi xmlns:a14="http://schemas.microsoft.com/office/drawing/2010/main" val="0"/>
              </a:ext>
            </a:extLst>
          </a:blip>
          <a:srcRect l="19745" r="15504" b="-2"/>
          <a:stretch>
            <a:fillRect/>
          </a:stretch>
        </p:blipFill>
        <p:spPr>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50" name="Freeform: Shape 4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2" descr="Dental Insurance | Solid Health Insurance">
            <a:extLst>
              <a:ext uri="{FF2B5EF4-FFF2-40B4-BE49-F238E27FC236}">
                <a16:creationId xmlns:a16="http://schemas.microsoft.com/office/drawing/2014/main" id="{6D2DB0CD-36AE-4AB6-9792-54573BD2F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252" r="18227"/>
          <a:stretch>
            <a:fillRect/>
          </a:stretch>
        </p:blipFill>
        <p:spPr bwMode="auto">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52" name="Freeform: Shape 51">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Long-Term vs. Short-Term Disability: What's the Difference? - The Florida  Bar Member Benefits Insurance &amp; Retirement Programs » The Florida Bar  Member Benefits Insurance &amp; Retirement Programs">
            <a:extLst>
              <a:ext uri="{FF2B5EF4-FFF2-40B4-BE49-F238E27FC236}">
                <a16:creationId xmlns:a16="http://schemas.microsoft.com/office/drawing/2014/main" id="{51CE549C-1168-4DDD-B0CD-78DC054121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628" r="31468" b="3"/>
          <a:stretch>
            <a:fillRect/>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0255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792019" y="723437"/>
            <a:ext cx="10078844" cy="1281950"/>
          </a:xfrm>
        </p:spPr>
        <p:txBody>
          <a:bodyPr/>
          <a:lstStyle/>
          <a:p>
            <a:pPr algn="ctr"/>
            <a:r>
              <a:rPr lang="en-US" sz="5000">
                <a:solidFill>
                  <a:srgbClr val="006600"/>
                </a:solidFill>
                <a:latin typeface="Palatino Linotype" panose="02040502050505030304" pitchFamily="18" charset="0"/>
              </a:rPr>
              <a:t>Dental Core Plan</a:t>
            </a:r>
            <a:br>
              <a:rPr lang="en-US" sz="5000">
                <a:solidFill>
                  <a:srgbClr val="C00000"/>
                </a:solidFill>
              </a:rPr>
            </a:br>
            <a:br>
              <a:rPr lang="en-US" sz="5000">
                <a:solidFill>
                  <a:srgbClr val="C00000"/>
                </a:solidFill>
                <a:hlinkClick r:id="rId2">
                  <a:extLst>
                    <a:ext uri="{A12FA001-AC4F-418D-AE19-62706E023703}">
                      <ahyp:hlinkClr xmlns:ahyp="http://schemas.microsoft.com/office/drawing/2018/hyperlinkcolor" val="tx"/>
                    </a:ext>
                  </a:extLst>
                </a:hlinkClick>
              </a:rPr>
            </a:br>
            <a:endParaRPr lang="en-US" sz="3000">
              <a:solidFill>
                <a:srgbClr val="C00000"/>
              </a:solidFill>
            </a:endParaRPr>
          </a:p>
        </p:txBody>
      </p:sp>
      <p:graphicFrame>
        <p:nvGraphicFramePr>
          <p:cNvPr id="4" name="Table 5">
            <a:extLst>
              <a:ext uri="{FF2B5EF4-FFF2-40B4-BE49-F238E27FC236}">
                <a16:creationId xmlns:a16="http://schemas.microsoft.com/office/drawing/2014/main" id="{15D761FD-7B72-4575-BA9B-A56AB66BB1BC}"/>
              </a:ext>
            </a:extLst>
          </p:cNvPr>
          <p:cNvGraphicFramePr>
            <a:graphicFrameLocks noGrp="1"/>
          </p:cNvGraphicFramePr>
          <p:nvPr>
            <p:ph idx="1"/>
            <p:extLst>
              <p:ext uri="{D42A27DB-BD31-4B8C-83A1-F6EECF244321}">
                <p14:modId xmlns:p14="http://schemas.microsoft.com/office/powerpoint/2010/main" val="1626750521"/>
              </p:ext>
            </p:extLst>
          </p:nvPr>
        </p:nvGraphicFramePr>
        <p:xfrm>
          <a:off x="1022759" y="950394"/>
          <a:ext cx="9617364" cy="4756524"/>
        </p:xfrm>
        <a:graphic>
          <a:graphicData uri="http://schemas.openxmlformats.org/drawingml/2006/table">
            <a:tbl>
              <a:tblPr firstRow="1" bandRow="1">
                <a:tableStyleId>{073A0DAA-6AF3-43AB-8588-CEC1D06C72B9}</a:tableStyleId>
              </a:tblPr>
              <a:tblGrid>
                <a:gridCol w="5932845">
                  <a:extLst>
                    <a:ext uri="{9D8B030D-6E8A-4147-A177-3AD203B41FA5}">
                      <a16:colId xmlns:a16="http://schemas.microsoft.com/office/drawing/2014/main" val="4248352146"/>
                    </a:ext>
                  </a:extLst>
                </a:gridCol>
                <a:gridCol w="3684519">
                  <a:extLst>
                    <a:ext uri="{9D8B030D-6E8A-4147-A177-3AD203B41FA5}">
                      <a16:colId xmlns:a16="http://schemas.microsoft.com/office/drawing/2014/main" val="1713672934"/>
                    </a:ext>
                  </a:extLst>
                </a:gridCol>
              </a:tblGrid>
              <a:tr h="539606">
                <a:tc>
                  <a:txBody>
                    <a:bodyPr/>
                    <a:lstStyle/>
                    <a:p>
                      <a:pPr algn="ctr"/>
                      <a:r>
                        <a:rPr lang="en-US" sz="2400">
                          <a:solidFill>
                            <a:schemeClr val="bg1"/>
                          </a:solidFill>
                          <a:latin typeface="Palatino Linotype" panose="02040502050505030304" pitchFamily="18" charset="0"/>
                        </a:rPr>
                        <a:t>Benefit</a:t>
                      </a:r>
                    </a:p>
                  </a:txBody>
                  <a:tcPr anchor="ctr">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2400">
                          <a:solidFill>
                            <a:schemeClr val="bg1"/>
                          </a:solidFill>
                          <a:latin typeface="Palatino Linotype" panose="02040502050505030304" pitchFamily="18" charset="0"/>
                        </a:rPr>
                        <a:t>In-Network</a:t>
                      </a:r>
                    </a:p>
                  </a:txBody>
                  <a:tcPr anchor="ctr">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2562523557"/>
                  </a:ext>
                </a:extLst>
              </a:tr>
              <a:tr h="842672">
                <a:tc>
                  <a:txBody>
                    <a:bodyPr/>
                    <a:lstStyle/>
                    <a:p>
                      <a:pPr algn="ctr"/>
                      <a:r>
                        <a:rPr lang="en-US" sz="1400" b="1" dirty="0">
                          <a:latin typeface="Palatino Linotype" panose="02040502050505030304" pitchFamily="18" charset="0"/>
                        </a:rPr>
                        <a:t>Calendar Deductible (Individual/Family</a:t>
                      </a:r>
                      <a:r>
                        <a:rPr lang="en-US" sz="1400" b="1" baseline="0" dirty="0">
                          <a:latin typeface="Palatino Linotype" panose="02040502050505030304" pitchFamily="18" charset="0"/>
                        </a:rPr>
                        <a:t>)</a:t>
                      </a:r>
                    </a:p>
                    <a:p>
                      <a:pPr algn="ctr"/>
                      <a:r>
                        <a:rPr lang="en-US" sz="1400" baseline="0" dirty="0">
                          <a:latin typeface="Palatino Linotype" panose="02040502050505030304" pitchFamily="18" charset="0"/>
                        </a:rPr>
                        <a:t>Applies to Basic and Major ONLY</a:t>
                      </a:r>
                      <a:endParaRPr lang="en-US" sz="1400" dirty="0">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a:latin typeface="Palatino Linotype" panose="02040502050505030304" pitchFamily="18" charset="0"/>
                        </a:rPr>
                        <a:t>$50 / $150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4456416"/>
                  </a:ext>
                </a:extLst>
              </a:tr>
              <a:tr h="539606">
                <a:tc>
                  <a:txBody>
                    <a:bodyPr/>
                    <a:lstStyle/>
                    <a:p>
                      <a:pPr algn="ctr"/>
                      <a:r>
                        <a:rPr lang="en-US" sz="1400" b="1" dirty="0">
                          <a:latin typeface="Palatino Linotype" panose="02040502050505030304" pitchFamily="18" charset="0"/>
                        </a:rPr>
                        <a:t>Calendar Year Maximum Benefit</a:t>
                      </a:r>
                    </a:p>
                    <a:p>
                      <a:pPr algn="ctr"/>
                      <a:r>
                        <a:rPr lang="en-US" sz="1400" dirty="0">
                          <a:latin typeface="Palatino Linotype" panose="02040502050505030304" pitchFamily="18" charset="0"/>
                        </a:rPr>
                        <a:t>Preventive and Diagnostic, Basic and Major Services Combined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a:latin typeface="Palatino Linotype" panose="02040502050505030304"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047400"/>
                  </a:ext>
                </a:extLst>
              </a:tr>
              <a:tr h="539606">
                <a:tc>
                  <a:txBody>
                    <a:bodyPr/>
                    <a:lstStyle/>
                    <a:p>
                      <a:pPr algn="ctr"/>
                      <a:r>
                        <a:rPr lang="en-US" sz="1400" b="1" dirty="0">
                          <a:latin typeface="Palatino Linotype" panose="02040502050505030304" pitchFamily="18" charset="0"/>
                        </a:rPr>
                        <a:t>Preventive and Diagnostic Services</a:t>
                      </a:r>
                    </a:p>
                    <a:p>
                      <a:pPr algn="ctr"/>
                      <a:r>
                        <a:rPr lang="en-US" sz="1400" b="0" dirty="0">
                          <a:latin typeface="Palatino Linotype" panose="02040502050505030304" pitchFamily="18" charset="0"/>
                        </a:rPr>
                        <a:t>Routine Exam (2 per 12 months), Bitewing X-rays (1 per 12 months), Full Mouth/Panoramic X-rays (1 in 60 months), Cleaning (2 per 12 months), Fluoride for Children 15 and under (1 per calendar year), Sealants (age 15 and under) and Space Maintainers to age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569042"/>
                  </a:ext>
                </a:extLst>
              </a:tr>
              <a:tr h="539606">
                <a:tc>
                  <a:txBody>
                    <a:bodyPr/>
                    <a:lstStyle/>
                    <a:p>
                      <a:pPr algn="ctr"/>
                      <a:r>
                        <a:rPr lang="en-US" sz="1400" b="1" dirty="0">
                          <a:latin typeface="Palatino Linotype" panose="02040502050505030304" pitchFamily="18" charset="0"/>
                        </a:rPr>
                        <a:t>Basic Services</a:t>
                      </a:r>
                    </a:p>
                    <a:p>
                      <a:pPr algn="ctr"/>
                      <a:r>
                        <a:rPr lang="en-US" sz="1400" dirty="0">
                          <a:latin typeface="Palatino Linotype" panose="02040502050505030304" pitchFamily="18" charset="0"/>
                        </a:rPr>
                        <a:t>Restorative Amalgams, Restorative Composites, Endodontics, Periodontics and Simple/Complex Extractions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a:latin typeface="Palatino Linotype" panose="02040502050505030304" pitchFamily="18" charset="0"/>
                        </a:rPr>
                        <a:t>70%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363270"/>
                  </a:ext>
                </a:extLst>
              </a:tr>
              <a:tr h="539606">
                <a:tc>
                  <a:txBody>
                    <a:bodyPr/>
                    <a:lstStyle/>
                    <a:p>
                      <a:pPr algn="ctr"/>
                      <a:r>
                        <a:rPr lang="en-US" sz="1400" b="1" dirty="0">
                          <a:latin typeface="Palatino Linotype" panose="02040502050505030304" pitchFamily="18" charset="0"/>
                        </a:rPr>
                        <a:t>Major Services</a:t>
                      </a:r>
                    </a:p>
                    <a:p>
                      <a:pPr algn="ctr"/>
                      <a:r>
                        <a:rPr lang="en-US" sz="1400" dirty="0" err="1">
                          <a:latin typeface="Palatino Linotype" panose="02040502050505030304" pitchFamily="18" charset="0"/>
                        </a:rPr>
                        <a:t>Onlays</a:t>
                      </a:r>
                      <a:r>
                        <a:rPr lang="en-US" sz="1400" dirty="0">
                          <a:latin typeface="Palatino Linotype" panose="02040502050505030304" pitchFamily="18" charset="0"/>
                        </a:rPr>
                        <a:t>, Crowns (1 in 60 months per tooth), Crown Repair, Denture Repair, Prosthodontics (fixed bridge, removable completed/partial dentures), Implants (1 in 60 months per tooth)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latin typeface="Palatino Linotype" panose="02040502050505030304" pitchFamily="18" charset="0"/>
                        </a:rPr>
                        <a:t>50%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307843"/>
                  </a:ext>
                </a:extLst>
              </a:tr>
            </a:tbl>
          </a:graphicData>
        </a:graphic>
      </p:graphicFrame>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p:txBody>
          <a:bodyPr/>
          <a:lstStyle/>
          <a:p>
            <a:fld id="{4EF8192F-8918-409B-A401-18C54A4BEC1B}" type="slidenum">
              <a:rPr lang="en-US" sz="1200" smtClean="0">
                <a:solidFill>
                  <a:schemeClr val="bg1"/>
                </a:solidFill>
              </a:rPr>
              <a:t>18</a:t>
            </a:fld>
            <a:endParaRPr lang="en-US" sz="1200">
              <a:solidFill>
                <a:schemeClr val="bg1"/>
              </a:solidFill>
            </a:endParaRPr>
          </a:p>
        </p:txBody>
      </p:sp>
    </p:spTree>
    <p:extLst>
      <p:ext uri="{BB962C8B-B14F-4D97-AF65-F5344CB8AC3E}">
        <p14:creationId xmlns:p14="http://schemas.microsoft.com/office/powerpoint/2010/main" val="22077717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792019" y="723437"/>
            <a:ext cx="10078844" cy="1281950"/>
          </a:xfrm>
        </p:spPr>
        <p:txBody>
          <a:bodyPr/>
          <a:lstStyle/>
          <a:p>
            <a:pPr algn="ctr"/>
            <a:r>
              <a:rPr lang="en-US" sz="5000">
                <a:solidFill>
                  <a:srgbClr val="006600"/>
                </a:solidFill>
                <a:latin typeface="Palatino Linotype" panose="02040502050505030304" pitchFamily="18" charset="0"/>
              </a:rPr>
              <a:t>Dental Enhanced Plan</a:t>
            </a:r>
            <a:br>
              <a:rPr lang="en-US" sz="5000">
                <a:solidFill>
                  <a:srgbClr val="C00000"/>
                </a:solidFill>
              </a:rPr>
            </a:br>
            <a:br>
              <a:rPr lang="en-US" sz="5000">
                <a:solidFill>
                  <a:srgbClr val="C00000"/>
                </a:solidFill>
                <a:hlinkClick r:id="rId2">
                  <a:extLst>
                    <a:ext uri="{A12FA001-AC4F-418D-AE19-62706E023703}">
                      <ahyp:hlinkClr xmlns:ahyp="http://schemas.microsoft.com/office/drawing/2018/hyperlinkcolor" val="tx"/>
                    </a:ext>
                  </a:extLst>
                </a:hlinkClick>
              </a:rPr>
            </a:br>
            <a:endParaRPr lang="en-US" sz="3000">
              <a:solidFill>
                <a:srgbClr val="C00000"/>
              </a:solidFill>
            </a:endParaRPr>
          </a:p>
        </p:txBody>
      </p:sp>
      <p:graphicFrame>
        <p:nvGraphicFramePr>
          <p:cNvPr id="4" name="Table 5">
            <a:extLst>
              <a:ext uri="{FF2B5EF4-FFF2-40B4-BE49-F238E27FC236}">
                <a16:creationId xmlns:a16="http://schemas.microsoft.com/office/drawing/2014/main" id="{15D761FD-7B72-4575-BA9B-A56AB66BB1BC}"/>
              </a:ext>
            </a:extLst>
          </p:cNvPr>
          <p:cNvGraphicFramePr>
            <a:graphicFrameLocks noGrp="1"/>
          </p:cNvGraphicFramePr>
          <p:nvPr>
            <p:ph idx="1"/>
            <p:extLst>
              <p:ext uri="{D42A27DB-BD31-4B8C-83A1-F6EECF244321}">
                <p14:modId xmlns:p14="http://schemas.microsoft.com/office/powerpoint/2010/main" val="109746388"/>
              </p:ext>
            </p:extLst>
          </p:nvPr>
        </p:nvGraphicFramePr>
        <p:xfrm>
          <a:off x="1124359" y="923808"/>
          <a:ext cx="9617364" cy="5333210"/>
        </p:xfrm>
        <a:graphic>
          <a:graphicData uri="http://schemas.openxmlformats.org/drawingml/2006/table">
            <a:tbl>
              <a:tblPr firstRow="1" bandRow="1">
                <a:tableStyleId>{073A0DAA-6AF3-43AB-8588-CEC1D06C72B9}</a:tableStyleId>
              </a:tblPr>
              <a:tblGrid>
                <a:gridCol w="5913750">
                  <a:extLst>
                    <a:ext uri="{9D8B030D-6E8A-4147-A177-3AD203B41FA5}">
                      <a16:colId xmlns:a16="http://schemas.microsoft.com/office/drawing/2014/main" val="4248352146"/>
                    </a:ext>
                  </a:extLst>
                </a:gridCol>
                <a:gridCol w="3703614">
                  <a:extLst>
                    <a:ext uri="{9D8B030D-6E8A-4147-A177-3AD203B41FA5}">
                      <a16:colId xmlns:a16="http://schemas.microsoft.com/office/drawing/2014/main" val="1713672934"/>
                    </a:ext>
                  </a:extLst>
                </a:gridCol>
              </a:tblGrid>
              <a:tr h="323101">
                <a:tc>
                  <a:txBody>
                    <a:bodyPr/>
                    <a:lstStyle/>
                    <a:p>
                      <a:pPr algn="ctr"/>
                      <a:r>
                        <a:rPr lang="en-US" sz="1600">
                          <a:solidFill>
                            <a:schemeClr val="bg1"/>
                          </a:solidFill>
                          <a:latin typeface="Palatino Linotype" panose="02040502050505030304" pitchFamily="18" charset="0"/>
                        </a:rPr>
                        <a:t>Benefit</a:t>
                      </a:r>
                    </a:p>
                  </a:txBody>
                  <a:tcPr anchor="ctr">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a:solidFill>
                            <a:schemeClr val="bg1"/>
                          </a:solidFill>
                          <a:latin typeface="Palatino Linotype" panose="02040502050505030304" pitchFamily="18" charset="0"/>
                        </a:rPr>
                        <a:t>In-Network</a:t>
                      </a:r>
                    </a:p>
                  </a:txBody>
                  <a:tcPr anchor="ctr">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2562523557"/>
                  </a:ext>
                </a:extLst>
              </a:tr>
              <a:tr h="596398">
                <a:tc>
                  <a:txBody>
                    <a:bodyPr/>
                    <a:lstStyle/>
                    <a:p>
                      <a:pPr algn="ctr"/>
                      <a:r>
                        <a:rPr lang="en-US" sz="1400" b="1" dirty="0">
                          <a:latin typeface="Palatino Linotype" panose="02040502050505030304" pitchFamily="18" charset="0"/>
                        </a:rPr>
                        <a:t>Calendar Deductible (Individual/Family</a:t>
                      </a:r>
                      <a:r>
                        <a:rPr lang="en-US" sz="1400" b="1" baseline="0" dirty="0">
                          <a:latin typeface="Palatino Linotype" panose="02040502050505030304" pitchFamily="18" charset="0"/>
                        </a:rPr>
                        <a:t>)</a:t>
                      </a:r>
                    </a:p>
                    <a:p>
                      <a:pPr algn="ctr"/>
                      <a:r>
                        <a:rPr lang="en-US" sz="1400" baseline="0" dirty="0">
                          <a:latin typeface="Palatino Linotype" panose="02040502050505030304" pitchFamily="18" charset="0"/>
                        </a:rPr>
                        <a:t>Applies to Basic and Major ONLY</a:t>
                      </a:r>
                      <a:endParaRPr lang="en-US" sz="1400" dirty="0">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a:latin typeface="Palatino Linotype" panose="02040502050505030304" pitchFamily="18" charset="0"/>
                        </a:rPr>
                        <a:t>$50 / $150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4456416"/>
                  </a:ext>
                </a:extLst>
              </a:tr>
              <a:tr h="539606">
                <a:tc>
                  <a:txBody>
                    <a:bodyPr/>
                    <a:lstStyle/>
                    <a:p>
                      <a:pPr algn="ctr"/>
                      <a:r>
                        <a:rPr lang="en-US" sz="1400" b="1" dirty="0">
                          <a:latin typeface="Palatino Linotype" panose="02040502050505030304" pitchFamily="18" charset="0"/>
                        </a:rPr>
                        <a:t>Calendar Year Maximum Benefit</a:t>
                      </a:r>
                    </a:p>
                    <a:p>
                      <a:pPr algn="ctr"/>
                      <a:r>
                        <a:rPr lang="en-US" sz="1400" dirty="0">
                          <a:latin typeface="Palatino Linotype" panose="02040502050505030304" pitchFamily="18" charset="0"/>
                        </a:rPr>
                        <a:t>Preventive and Diagnostic, Basic and Major Services Combined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a:latin typeface="Palatino Linotype" panose="02040502050505030304" pitchFamily="18" charset="0"/>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047400"/>
                  </a:ext>
                </a:extLst>
              </a:tr>
              <a:tr h="539606">
                <a:tc>
                  <a:txBody>
                    <a:bodyPr/>
                    <a:lstStyle/>
                    <a:p>
                      <a:pPr algn="ctr"/>
                      <a:r>
                        <a:rPr lang="en-US" sz="1400" b="1" dirty="0">
                          <a:latin typeface="Palatino Linotype" panose="02040502050505030304" pitchFamily="18" charset="0"/>
                        </a:rPr>
                        <a:t>Preventive and Diagnostic Services</a:t>
                      </a:r>
                    </a:p>
                    <a:p>
                      <a:pPr algn="ctr"/>
                      <a:r>
                        <a:rPr lang="en-US" sz="1400" b="0" dirty="0">
                          <a:latin typeface="Palatino Linotype" panose="02040502050505030304" pitchFamily="18" charset="0"/>
                        </a:rPr>
                        <a:t>Routine Exam (2 per 12 months), Bitewing X-rays (1 per 12 months), Full Mouth/Panoramic X-rays (1 in 60 months), Cleaning (2 per 12 months), Fluoride for Children 15 and under (1 per calendar year), Sealants (age 15 and under) and Space Maintainers to age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569042"/>
                  </a:ext>
                </a:extLst>
              </a:tr>
              <a:tr h="539606">
                <a:tc>
                  <a:txBody>
                    <a:bodyPr/>
                    <a:lstStyle/>
                    <a:p>
                      <a:pPr algn="ctr"/>
                      <a:r>
                        <a:rPr lang="en-US" sz="1400" b="1" dirty="0">
                          <a:latin typeface="Palatino Linotype" panose="02040502050505030304" pitchFamily="18" charset="0"/>
                        </a:rPr>
                        <a:t>Basic Services</a:t>
                      </a:r>
                    </a:p>
                    <a:p>
                      <a:pPr algn="ctr"/>
                      <a:r>
                        <a:rPr lang="en-US" sz="1400" dirty="0">
                          <a:latin typeface="Palatino Linotype" panose="02040502050505030304" pitchFamily="18" charset="0"/>
                        </a:rPr>
                        <a:t>Restorative Amalgams, Restorative Composites, Endodontics, Periodontics and Simple/Complex Extractions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a:latin typeface="Palatino Linotype" panose="02040502050505030304" pitchFamily="18" charset="0"/>
                        </a:rPr>
                        <a:t>90%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363270"/>
                  </a:ext>
                </a:extLst>
              </a:tr>
              <a:tr h="539606">
                <a:tc>
                  <a:txBody>
                    <a:bodyPr/>
                    <a:lstStyle/>
                    <a:p>
                      <a:pPr algn="ctr"/>
                      <a:r>
                        <a:rPr lang="en-US" sz="1400" b="1" dirty="0">
                          <a:latin typeface="Palatino Linotype" panose="02040502050505030304" pitchFamily="18" charset="0"/>
                        </a:rPr>
                        <a:t>Major Services</a:t>
                      </a:r>
                    </a:p>
                    <a:p>
                      <a:pPr algn="ctr"/>
                      <a:r>
                        <a:rPr lang="en-US" sz="1400" dirty="0" err="1">
                          <a:latin typeface="Palatino Linotype" panose="02040502050505030304" pitchFamily="18" charset="0"/>
                        </a:rPr>
                        <a:t>Onlays</a:t>
                      </a:r>
                      <a:r>
                        <a:rPr lang="en-US" sz="1400" dirty="0">
                          <a:latin typeface="Palatino Linotype" panose="02040502050505030304" pitchFamily="18" charset="0"/>
                        </a:rPr>
                        <a:t>, Crowns (1 in 60 months per tooth), Crown Repair, Denture Repair, Prosthodontics (fixed bridge, removable completed/partial dentures), Implants (1 in 60 months per tooth)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a:latin typeface="Palatino Linotype" panose="02040502050505030304" pitchFamily="18" charset="0"/>
                        </a:rPr>
                        <a:t>60%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307843"/>
                  </a:ext>
                </a:extLst>
              </a:tr>
              <a:tr h="388257">
                <a:tc>
                  <a:txBody>
                    <a:bodyPr/>
                    <a:lstStyle/>
                    <a:p>
                      <a:pPr algn="ctr"/>
                      <a:r>
                        <a:rPr lang="en-US" sz="1300" b="1" dirty="0">
                          <a:latin typeface="Palatino Linotype" panose="02040502050505030304" pitchFamily="18" charset="0"/>
                        </a:rPr>
                        <a:t>Orthodontic Services </a:t>
                      </a:r>
                    </a:p>
                    <a:p>
                      <a:pPr algn="ctr"/>
                      <a:r>
                        <a:rPr lang="en-US" sz="1300" b="0" dirty="0">
                          <a:latin typeface="Palatino Linotype" panose="02040502050505030304" pitchFamily="18" charset="0"/>
                        </a:rPr>
                        <a:t>*Dependent children only through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a:latin typeface="Palatino Linotype" panose="020405020505050303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012470"/>
                  </a:ext>
                </a:extLst>
              </a:tr>
              <a:tr h="539606">
                <a:tc>
                  <a:txBody>
                    <a:bodyPr/>
                    <a:lstStyle/>
                    <a:p>
                      <a:pPr algn="ctr"/>
                      <a:r>
                        <a:rPr lang="en-US" sz="1300" b="1">
                          <a:latin typeface="Palatino Linotype" panose="02040502050505030304" pitchFamily="18" charset="0"/>
                        </a:rPr>
                        <a:t>Orthodontic Lifetime Maximum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latin typeface="Palatino Linotype" panose="02040502050505030304"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916634"/>
                  </a:ext>
                </a:extLst>
              </a:tr>
            </a:tbl>
          </a:graphicData>
        </a:graphic>
      </p:graphicFrame>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p:txBody>
          <a:bodyPr/>
          <a:lstStyle/>
          <a:p>
            <a:fld id="{4EF8192F-8918-409B-A401-18C54A4BEC1B}" type="slidenum">
              <a:rPr lang="en-US" sz="1200" smtClean="0">
                <a:solidFill>
                  <a:schemeClr val="bg1"/>
                </a:solidFill>
              </a:rPr>
              <a:t>19</a:t>
            </a:fld>
            <a:endParaRPr lang="en-US" sz="1200">
              <a:solidFill>
                <a:schemeClr val="bg1"/>
              </a:solidFill>
            </a:endParaRPr>
          </a:p>
        </p:txBody>
      </p:sp>
    </p:spTree>
    <p:extLst>
      <p:ext uri="{BB962C8B-B14F-4D97-AF65-F5344CB8AC3E}">
        <p14:creationId xmlns:p14="http://schemas.microsoft.com/office/powerpoint/2010/main" val="5739071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E460-6450-4050-9ABC-557C36508D97}"/>
              </a:ext>
            </a:extLst>
          </p:cNvPr>
          <p:cNvSpPr>
            <a:spLocks noGrp="1"/>
          </p:cNvSpPr>
          <p:nvPr>
            <p:ph type="title"/>
          </p:nvPr>
        </p:nvSpPr>
        <p:spPr>
          <a:xfrm>
            <a:off x="838199" y="328612"/>
            <a:ext cx="8720138" cy="704850"/>
          </a:xfrm>
        </p:spPr>
        <p:txBody>
          <a:bodyPr/>
          <a:lstStyle/>
          <a:p>
            <a:r>
              <a:rPr lang="en-US" sz="4800" dirty="0">
                <a:solidFill>
                  <a:srgbClr val="006600"/>
                </a:solidFill>
                <a:latin typeface="Palatino Linotype" panose="02040502050505030304" pitchFamily="18" charset="0"/>
              </a:rPr>
              <a:t>July 1, 2023 Open Enrollment</a:t>
            </a:r>
          </a:p>
        </p:txBody>
      </p:sp>
      <p:sp>
        <p:nvSpPr>
          <p:cNvPr id="3" name="Content Placeholder 2">
            <a:extLst>
              <a:ext uri="{FF2B5EF4-FFF2-40B4-BE49-F238E27FC236}">
                <a16:creationId xmlns:a16="http://schemas.microsoft.com/office/drawing/2014/main" id="{C12CF394-B7F9-4E56-B794-FAE58CD63A30}"/>
              </a:ext>
            </a:extLst>
          </p:cNvPr>
          <p:cNvSpPr>
            <a:spLocks noGrp="1"/>
          </p:cNvSpPr>
          <p:nvPr>
            <p:ph idx="1"/>
          </p:nvPr>
        </p:nvSpPr>
        <p:spPr>
          <a:xfrm>
            <a:off x="838199" y="1070768"/>
            <a:ext cx="10101147" cy="5468144"/>
          </a:xfrm>
        </p:spPr>
        <p:txBody>
          <a:bodyPr/>
          <a:lstStyle/>
          <a:p>
            <a:pPr marL="342900" indent="-342900">
              <a:buFont typeface="Arial" panose="020B0604020202020204" pitchFamily="34" charset="0"/>
              <a:buChar char="•"/>
            </a:pPr>
            <a:r>
              <a:rPr lang="en-US" sz="2800" b="0" dirty="0">
                <a:solidFill>
                  <a:schemeClr val="tx1"/>
                </a:solidFill>
                <a:latin typeface="Palatino Linotype" panose="02040502050505030304" pitchFamily="18" charset="0"/>
                <a:cs typeface="Arial" panose="020B0604020202020204" pitchFamily="34" charset="0"/>
              </a:rPr>
              <a:t>Open Enrollment </a:t>
            </a:r>
            <a:r>
              <a:rPr lang="en-US" sz="2800" b="0" dirty="0">
                <a:solidFill>
                  <a:schemeClr val="tx1"/>
                </a:solidFill>
                <a:highlight>
                  <a:srgbClr val="FFFFFF"/>
                </a:highlight>
                <a:latin typeface="Palatino Linotype" panose="02040502050505030304" pitchFamily="18" charset="0"/>
                <a:cs typeface="Arial" panose="020B0604020202020204" pitchFamily="34" charset="0"/>
              </a:rPr>
              <a:t>Dates:  </a:t>
            </a:r>
            <a:r>
              <a:rPr lang="en-US" sz="2800" b="0" dirty="0">
                <a:solidFill>
                  <a:schemeClr val="tx1"/>
                </a:solidFill>
                <a:latin typeface="Palatino Linotype" panose="02040502050505030304" pitchFamily="18" charset="0"/>
                <a:cs typeface="Arial" panose="020B0604020202020204" pitchFamily="34" charset="0"/>
              </a:rPr>
              <a:t>6/5/23 – 6/16/23</a:t>
            </a:r>
          </a:p>
          <a:p>
            <a:pPr marL="342900" indent="-342900">
              <a:buFont typeface="Arial" panose="020B0604020202020204" pitchFamily="34" charset="0"/>
              <a:buChar char="•"/>
            </a:pPr>
            <a:r>
              <a:rPr lang="en-US" sz="2800" b="0" dirty="0">
                <a:solidFill>
                  <a:schemeClr val="tx1"/>
                </a:solidFill>
                <a:latin typeface="Palatino Linotype" panose="02040502050505030304" pitchFamily="18" charset="0"/>
                <a:cs typeface="Arial" panose="020B0604020202020204" pitchFamily="34" charset="0"/>
              </a:rPr>
              <a:t>All open enrollments will be made via a Salary Reduction Agreement</a:t>
            </a:r>
          </a:p>
          <a:p>
            <a:pPr marL="342900" indent="-342900">
              <a:buFont typeface="Arial" panose="020B0604020202020204" pitchFamily="34" charset="0"/>
              <a:buChar char="•"/>
            </a:pPr>
            <a:r>
              <a:rPr lang="en-US" sz="2800" b="0" dirty="0">
                <a:solidFill>
                  <a:schemeClr val="tx1"/>
                </a:solidFill>
                <a:latin typeface="Palatino Linotype" panose="02040502050505030304" pitchFamily="18" charset="0"/>
                <a:cs typeface="Arial" panose="020B0604020202020204" pitchFamily="34" charset="0"/>
              </a:rPr>
              <a:t>After open enrollment you will not be eligible to make any changes to your benefits unless you have a Qualifying Event:</a:t>
            </a:r>
          </a:p>
          <a:p>
            <a:pPr marL="627063" lvl="2" indent="-342900"/>
            <a:r>
              <a:rPr lang="en-US" sz="2800" dirty="0">
                <a:solidFill>
                  <a:schemeClr val="tx1"/>
                </a:solidFill>
                <a:latin typeface="Palatino Linotype" panose="02040502050505030304" pitchFamily="18" charset="0"/>
                <a:cs typeface="Arial" panose="020B0604020202020204" pitchFamily="34" charset="0"/>
              </a:rPr>
              <a:t>Marriage, divorce or legal separation</a:t>
            </a:r>
          </a:p>
          <a:p>
            <a:pPr marL="627063" lvl="2" indent="-342900"/>
            <a:r>
              <a:rPr lang="en-US" sz="2800" dirty="0">
                <a:solidFill>
                  <a:schemeClr val="tx1"/>
                </a:solidFill>
                <a:latin typeface="Palatino Linotype" panose="02040502050505030304" pitchFamily="18" charset="0"/>
                <a:cs typeface="Arial" panose="020B0604020202020204" pitchFamily="34" charset="0"/>
              </a:rPr>
              <a:t>Birth or adoption of a child</a:t>
            </a:r>
          </a:p>
          <a:p>
            <a:pPr marL="627063" lvl="2" indent="-342900"/>
            <a:r>
              <a:rPr lang="en-US" sz="2800" dirty="0">
                <a:solidFill>
                  <a:schemeClr val="tx1"/>
                </a:solidFill>
                <a:latin typeface="Palatino Linotype" panose="02040502050505030304" pitchFamily="18" charset="0"/>
                <a:cs typeface="Arial" panose="020B0604020202020204" pitchFamily="34" charset="0"/>
              </a:rPr>
              <a:t>Change in child’s dependent status</a:t>
            </a:r>
          </a:p>
          <a:p>
            <a:pPr marL="627063" lvl="2" indent="-342900"/>
            <a:r>
              <a:rPr lang="en-US" sz="2800" dirty="0">
                <a:solidFill>
                  <a:schemeClr val="tx1"/>
                </a:solidFill>
                <a:latin typeface="Palatino Linotype" panose="02040502050505030304" pitchFamily="18" charset="0"/>
                <a:cs typeface="Arial" panose="020B0604020202020204" pitchFamily="34" charset="0"/>
              </a:rPr>
              <a:t>Death of a spouse, domestic partner, child or other qualified dependent</a:t>
            </a:r>
          </a:p>
          <a:p>
            <a:pPr marL="627063" lvl="2" indent="-342900"/>
            <a:r>
              <a:rPr lang="en-US" sz="2800" dirty="0">
                <a:solidFill>
                  <a:schemeClr val="tx1"/>
                </a:solidFill>
                <a:latin typeface="Palatino Linotype" panose="02040502050505030304" pitchFamily="18" charset="0"/>
                <a:cs typeface="Arial" panose="020B0604020202020204" pitchFamily="34" charset="0"/>
              </a:rPr>
              <a:t>Change in employment status or a change in coverage under another employer-sponsored plan</a:t>
            </a:r>
          </a:p>
          <a:p>
            <a:pPr marL="285750" lvl="1" indent="-285750">
              <a:lnSpc>
                <a:spcPct val="114000"/>
              </a:lnSpc>
              <a:buClr>
                <a:srgbClr val="00B0F0"/>
              </a:buClr>
              <a:buSzPct val="40000"/>
              <a:buFont typeface="Arial" panose="020B0604020202020204" pitchFamily="34" charset="0"/>
              <a:buChar char="•"/>
            </a:pPr>
            <a:endParaRPr lang="en-US" sz="2800" dirty="0">
              <a:solidFill>
                <a:srgbClr val="695F5D"/>
              </a:solidFill>
              <a:latin typeface="Arial" panose="020B0604020202020204" pitchFamily="34" charset="0"/>
              <a:ea typeface="Hind"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823B6A58-623D-4377-A7B7-B02BBD3667CE}"/>
              </a:ext>
            </a:extLst>
          </p:cNvPr>
          <p:cNvSpPr>
            <a:spLocks noGrp="1"/>
          </p:cNvSpPr>
          <p:nvPr>
            <p:ph type="sldNum" sz="quarter" idx="12"/>
          </p:nvPr>
        </p:nvSpPr>
        <p:spPr/>
        <p:txBody>
          <a:bodyPr/>
          <a:lstStyle/>
          <a:p>
            <a:fld id="{4EF8192F-8918-409B-A401-18C54A4BEC1B}" type="slidenum">
              <a:rPr lang="en-US" sz="1200" smtClean="0">
                <a:solidFill>
                  <a:schemeClr val="bg1"/>
                </a:solidFill>
              </a:rPr>
              <a:t>2</a:t>
            </a:fld>
            <a:endParaRPr lang="en-US" sz="1200">
              <a:solidFill>
                <a:schemeClr val="bg1"/>
              </a:solidFill>
            </a:endParaRPr>
          </a:p>
        </p:txBody>
      </p:sp>
    </p:spTree>
    <p:extLst>
      <p:ext uri="{BB962C8B-B14F-4D97-AF65-F5344CB8AC3E}">
        <p14:creationId xmlns:p14="http://schemas.microsoft.com/office/powerpoint/2010/main" val="39567927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662709" y="631073"/>
            <a:ext cx="10078844" cy="1281950"/>
          </a:xfrm>
        </p:spPr>
        <p:txBody>
          <a:bodyPr/>
          <a:lstStyle/>
          <a:p>
            <a:pPr algn="ctr"/>
            <a:r>
              <a:rPr lang="en-US" sz="5000">
                <a:solidFill>
                  <a:srgbClr val="006600"/>
                </a:solidFill>
                <a:latin typeface="Palatino Linotype" panose="02040502050505030304" pitchFamily="18" charset="0"/>
              </a:rPr>
              <a:t>Vision Plan</a:t>
            </a:r>
            <a:br>
              <a:rPr lang="en-US" sz="5000">
                <a:solidFill>
                  <a:srgbClr val="C00000"/>
                </a:solidFill>
              </a:rPr>
            </a:br>
            <a:br>
              <a:rPr lang="en-US" sz="5000">
                <a:solidFill>
                  <a:srgbClr val="C00000"/>
                </a:solidFill>
                <a:hlinkClick r:id="rId2">
                  <a:extLst>
                    <a:ext uri="{A12FA001-AC4F-418D-AE19-62706E023703}">
                      <ahyp:hlinkClr xmlns:ahyp="http://schemas.microsoft.com/office/drawing/2018/hyperlinkcolor" val="tx"/>
                    </a:ext>
                  </a:extLst>
                </a:hlinkClick>
              </a:rPr>
            </a:br>
            <a:endParaRPr lang="en-US" sz="3000">
              <a:solidFill>
                <a:srgbClr val="C00000"/>
              </a:solidFill>
            </a:endParaRPr>
          </a:p>
        </p:txBody>
      </p:sp>
      <p:graphicFrame>
        <p:nvGraphicFramePr>
          <p:cNvPr id="4" name="Table 5">
            <a:extLst>
              <a:ext uri="{FF2B5EF4-FFF2-40B4-BE49-F238E27FC236}">
                <a16:creationId xmlns:a16="http://schemas.microsoft.com/office/drawing/2014/main" id="{15D761FD-7B72-4575-BA9B-A56AB66BB1BC}"/>
              </a:ext>
            </a:extLst>
          </p:cNvPr>
          <p:cNvGraphicFramePr>
            <a:graphicFrameLocks noGrp="1"/>
          </p:cNvGraphicFramePr>
          <p:nvPr>
            <p:ph idx="1"/>
            <p:extLst>
              <p:ext uri="{D42A27DB-BD31-4B8C-83A1-F6EECF244321}">
                <p14:modId xmlns:p14="http://schemas.microsoft.com/office/powerpoint/2010/main" val="1445907272"/>
              </p:ext>
            </p:extLst>
          </p:nvPr>
        </p:nvGraphicFramePr>
        <p:xfrm>
          <a:off x="1204685" y="767197"/>
          <a:ext cx="9652002" cy="5688902"/>
        </p:xfrm>
        <a:graphic>
          <a:graphicData uri="http://schemas.openxmlformats.org/drawingml/2006/table">
            <a:tbl>
              <a:tblPr firstRow="1" bandRow="1">
                <a:tableStyleId>{073A0DAA-6AF3-43AB-8588-CEC1D06C72B9}</a:tableStyleId>
              </a:tblPr>
              <a:tblGrid>
                <a:gridCol w="2844801">
                  <a:extLst>
                    <a:ext uri="{9D8B030D-6E8A-4147-A177-3AD203B41FA5}">
                      <a16:colId xmlns:a16="http://schemas.microsoft.com/office/drawing/2014/main" val="4248352146"/>
                    </a:ext>
                  </a:extLst>
                </a:gridCol>
                <a:gridCol w="3280228">
                  <a:extLst>
                    <a:ext uri="{9D8B030D-6E8A-4147-A177-3AD203B41FA5}">
                      <a16:colId xmlns:a16="http://schemas.microsoft.com/office/drawing/2014/main" val="1593135613"/>
                    </a:ext>
                  </a:extLst>
                </a:gridCol>
                <a:gridCol w="3526973">
                  <a:extLst>
                    <a:ext uri="{9D8B030D-6E8A-4147-A177-3AD203B41FA5}">
                      <a16:colId xmlns:a16="http://schemas.microsoft.com/office/drawing/2014/main" val="898239273"/>
                    </a:ext>
                  </a:extLst>
                </a:gridCol>
              </a:tblGrid>
              <a:tr h="539606">
                <a:tc>
                  <a:txBody>
                    <a:bodyPr/>
                    <a:lstStyle/>
                    <a:p>
                      <a:pPr algn="ctr"/>
                      <a:r>
                        <a:rPr lang="en-US" sz="1600">
                          <a:solidFill>
                            <a:schemeClr val="bg1"/>
                          </a:solidFill>
                          <a:highlight>
                            <a:srgbClr val="006600"/>
                          </a:highlight>
                          <a:latin typeface="Palatino Linotype" panose="02040502050505030304" pitchFamily="18" charset="0"/>
                        </a:rPr>
                        <a:t>Benefit</a:t>
                      </a:r>
                    </a:p>
                  </a:txBody>
                  <a:tcPr anchor="ctr">
                    <a:lnB w="12700" cap="flat" cmpd="sng" algn="ctr">
                      <a:solidFill>
                        <a:schemeClr val="tx1"/>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a:solidFill>
                            <a:schemeClr val="bg1"/>
                          </a:solidFill>
                          <a:highlight>
                            <a:srgbClr val="006600"/>
                          </a:highlight>
                          <a:latin typeface="Palatino Linotype" panose="02040502050505030304" pitchFamily="18" charset="0"/>
                        </a:rPr>
                        <a:t>In-Network</a:t>
                      </a:r>
                    </a:p>
                  </a:txBody>
                  <a:tcPr anchor="ctr">
                    <a:lnB w="12700" cap="flat" cmpd="sng" algn="ctr">
                      <a:solidFill>
                        <a:schemeClr val="tx1"/>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a:solidFill>
                            <a:schemeClr val="bg1"/>
                          </a:solidFill>
                          <a:highlight>
                            <a:srgbClr val="006600"/>
                          </a:highlight>
                          <a:latin typeface="Palatino Linotype" panose="02040502050505030304" pitchFamily="18" charset="0"/>
                        </a:rPr>
                        <a:t>Out-of-Network</a:t>
                      </a:r>
                    </a:p>
                  </a:txBody>
                  <a:tcPr anchor="ctr">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2562523557"/>
                  </a:ext>
                </a:extLst>
              </a:tr>
              <a:tr h="842672">
                <a:tc>
                  <a:txBody>
                    <a:bodyPr/>
                    <a:lstStyle/>
                    <a:p>
                      <a:pPr algn="l"/>
                      <a:r>
                        <a:rPr lang="en-US" sz="1600" b="1">
                          <a:highlight>
                            <a:srgbClr val="FFFFFF"/>
                          </a:highlight>
                          <a:latin typeface="Palatino Linotype" panose="02040502050505030304" pitchFamily="18" charset="0"/>
                        </a:rPr>
                        <a:t>Eye Exam</a:t>
                      </a:r>
                    </a:p>
                    <a:p>
                      <a:pPr algn="l"/>
                      <a:r>
                        <a:rPr lang="en-US" sz="1600" b="0">
                          <a:highlight>
                            <a:srgbClr val="FFFFFF"/>
                          </a:highlight>
                          <a:latin typeface="Palatino Linotype" panose="02040502050505030304" pitchFamily="18" charset="0"/>
                        </a:rPr>
                        <a:t>(once every 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a:highlight>
                            <a:srgbClr val="FFFFFF"/>
                          </a:highlight>
                          <a:latin typeface="Palatino Linotype" panose="02040502050505030304" pitchFamily="18" charset="0"/>
                        </a:rPr>
                        <a:t>$10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highlight>
                            <a:srgbClr val="FFFFFF"/>
                          </a:highlight>
                          <a:latin typeface="Palatino Linotype" panose="02040502050505030304" pitchFamily="18" charset="0"/>
                        </a:rPr>
                        <a:t>Plan pays up to $42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293489"/>
                  </a:ext>
                </a:extLst>
              </a:tr>
              <a:tr h="842672">
                <a:tc>
                  <a:txBody>
                    <a:bodyPr/>
                    <a:lstStyle/>
                    <a:p>
                      <a:pPr algn="l"/>
                      <a:r>
                        <a:rPr lang="en-US" sz="1600" b="1">
                          <a:highlight>
                            <a:srgbClr val="FFFFFF"/>
                          </a:highlight>
                          <a:latin typeface="Palatino Linotype" panose="02040502050505030304" pitchFamily="18" charset="0"/>
                        </a:rPr>
                        <a:t>Elective Contact Lens Evaluation and Fitting</a:t>
                      </a:r>
                    </a:p>
                    <a:p>
                      <a:pPr algn="l"/>
                      <a:r>
                        <a:rPr lang="en-US" sz="1600" b="0">
                          <a:highlight>
                            <a:srgbClr val="FFFFFF"/>
                          </a:highlight>
                          <a:latin typeface="Palatino Linotype" panose="02040502050505030304" pitchFamily="18" charset="0"/>
                        </a:rPr>
                        <a:t>(once every 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highlight>
                            <a:srgbClr val="FFFFFF"/>
                          </a:highlight>
                          <a:latin typeface="Palatino Linotype" panose="02040502050505030304" pitchFamily="18" charset="0"/>
                        </a:rPr>
                        <a:t>Up to $55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sz="1600" b="0">
                        <a:highlight>
                          <a:srgbClr val="FFFFFF"/>
                        </a:highlight>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1600" b="0">
                          <a:highlight>
                            <a:srgbClr val="FFFFFF"/>
                          </a:highlight>
                          <a:latin typeface="Palatino Linotype" panose="02040502050505030304" pitchFamily="18" charset="0"/>
                        </a:rPr>
                        <a:t>Not Covered</a:t>
                      </a:r>
                    </a:p>
                    <a:p>
                      <a:pPr algn="ctr"/>
                      <a:endParaRPr lang="en-US" sz="1600" b="0">
                        <a:highlight>
                          <a:srgbClr val="FFFFFF"/>
                        </a:highlight>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036361"/>
                  </a:ext>
                </a:extLst>
              </a:tr>
              <a:tr h="842672">
                <a:tc>
                  <a:txBody>
                    <a:bodyPr/>
                    <a:lstStyle/>
                    <a:p>
                      <a:pPr algn="l"/>
                      <a:r>
                        <a:rPr lang="en-US" sz="1600" b="1">
                          <a:highlight>
                            <a:srgbClr val="FFFFFF"/>
                          </a:highlight>
                          <a:latin typeface="Palatino Linotype" panose="02040502050505030304" pitchFamily="18" charset="0"/>
                        </a:rPr>
                        <a:t>Glasses Frames </a:t>
                      </a:r>
                    </a:p>
                    <a:p>
                      <a:pPr algn="l"/>
                      <a:r>
                        <a:rPr lang="en-US" sz="1600" b="0">
                          <a:highlight>
                            <a:srgbClr val="FFFFFF"/>
                          </a:highlight>
                          <a:latin typeface="Palatino Linotype" panose="02040502050505030304" pitchFamily="18" charset="0"/>
                        </a:rPr>
                        <a:t>(once every 24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highlight>
                            <a:srgbClr val="FFFFFF"/>
                          </a:highlight>
                          <a:latin typeface="Palatino Linotype" panose="02040502050505030304" pitchFamily="18" charset="0"/>
                        </a:rPr>
                        <a:t>$200 Allowance, 20% off remaining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b="0" dirty="0">
                          <a:highlight>
                            <a:srgbClr val="FFFFFF"/>
                          </a:highlight>
                          <a:latin typeface="Palatino Linotype" panose="02040502050505030304" pitchFamily="18" charset="0"/>
                        </a:rPr>
                        <a:t>Plan pays up to $45</a:t>
                      </a:r>
                    </a:p>
                    <a:p>
                      <a:pPr algn="ctr"/>
                      <a:endParaRPr lang="en-US" sz="1600" b="0" dirty="0">
                        <a:highlight>
                          <a:srgbClr val="FFFFFF"/>
                        </a:highlight>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4456416"/>
                  </a:ext>
                </a:extLst>
              </a:tr>
              <a:tr h="539606">
                <a:tc>
                  <a:txBody>
                    <a:bodyPr/>
                    <a:lstStyle/>
                    <a:p>
                      <a:pPr algn="l"/>
                      <a:r>
                        <a:rPr lang="en-US" sz="1600" b="1">
                          <a:highlight>
                            <a:srgbClr val="FFFFFF"/>
                          </a:highlight>
                          <a:latin typeface="Palatino Linotype" panose="02040502050505030304" pitchFamily="18" charset="0"/>
                        </a:rPr>
                        <a:t>Glasses Lenses </a:t>
                      </a:r>
                    </a:p>
                    <a:p>
                      <a:pPr algn="l"/>
                      <a:r>
                        <a:rPr lang="en-US" sz="1600" b="0">
                          <a:highlight>
                            <a:srgbClr val="FFFFFF"/>
                          </a:highlight>
                          <a:latin typeface="Palatino Linotype" panose="02040502050505030304" pitchFamily="18" charset="0"/>
                        </a:rPr>
                        <a:t>(once every 12 months)</a:t>
                      </a:r>
                    </a:p>
                    <a:p>
                      <a:pPr marL="457200" lvl="1" indent="0" algn="l">
                        <a:buFont typeface="Arial" panose="020B0604020202020204" pitchFamily="34" charset="0"/>
                        <a:buNone/>
                      </a:pPr>
                      <a:r>
                        <a:rPr lang="en-US" sz="1600" b="0">
                          <a:highlight>
                            <a:srgbClr val="FFFFFF"/>
                          </a:highlight>
                          <a:latin typeface="Palatino Linotype" panose="02040502050505030304" pitchFamily="18" charset="0"/>
                        </a:rPr>
                        <a:t>Single</a:t>
                      </a:r>
                    </a:p>
                    <a:p>
                      <a:pPr marL="457200" lvl="1" indent="0" algn="l">
                        <a:buFont typeface="Arial" panose="020B0604020202020204" pitchFamily="34" charset="0"/>
                        <a:buNone/>
                      </a:pPr>
                      <a:r>
                        <a:rPr lang="en-US" sz="1600" b="0">
                          <a:highlight>
                            <a:srgbClr val="FFFFFF"/>
                          </a:highlight>
                          <a:latin typeface="Palatino Linotype" panose="02040502050505030304" pitchFamily="18" charset="0"/>
                        </a:rPr>
                        <a:t>Bifocal</a:t>
                      </a:r>
                    </a:p>
                    <a:p>
                      <a:pPr marL="457200" lvl="1" indent="0" algn="l">
                        <a:buFont typeface="Arial" panose="020B0604020202020204" pitchFamily="34" charset="0"/>
                        <a:buNone/>
                      </a:pPr>
                      <a:r>
                        <a:rPr lang="en-US" sz="1600" b="0">
                          <a:highlight>
                            <a:srgbClr val="FFFFFF"/>
                          </a:highlight>
                          <a:latin typeface="Palatino Linotype" panose="02040502050505030304" pitchFamily="18" charset="0"/>
                        </a:rPr>
                        <a:t>Trifocal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a:highlight>
                            <a:srgbClr val="FFFFFF"/>
                          </a:highlight>
                          <a:latin typeface="Palatino Linotype" panose="02040502050505030304" pitchFamily="18" charset="0"/>
                        </a:rPr>
                        <a:t>Covered at 100% after $25 Copay</a:t>
                      </a:r>
                    </a:p>
                    <a:p>
                      <a:pPr algn="ctr"/>
                      <a:r>
                        <a:rPr lang="en-US" sz="1600" b="0">
                          <a:highlight>
                            <a:srgbClr val="FFFFFF"/>
                          </a:highlight>
                          <a:latin typeface="Palatino Linotype" panose="02040502050505030304" pitchFamily="18" charset="0"/>
                        </a:rPr>
                        <a:t>You may choose to upgrade your lenses at a discounted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sz="1600" b="0" dirty="0">
                        <a:highlight>
                          <a:srgbClr val="FFFFFF"/>
                        </a:highlight>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lang="en-US" sz="1600" b="0" dirty="0">
                        <a:highlight>
                          <a:srgbClr val="FFFFFF"/>
                        </a:highlight>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1600" b="0" dirty="0">
                          <a:highlight>
                            <a:srgbClr val="FFFFFF"/>
                          </a:highlight>
                          <a:latin typeface="Palatino Linotype" panose="02040502050505030304" pitchFamily="18" charset="0"/>
                        </a:rPr>
                        <a:t>Plan pays up to $40</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b="0" dirty="0">
                          <a:highlight>
                            <a:srgbClr val="FFFFFF"/>
                          </a:highlight>
                          <a:latin typeface="Palatino Linotype" panose="02040502050505030304" pitchFamily="18" charset="0"/>
                        </a:rPr>
                        <a:t>Plan pays up to $60</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b="0" dirty="0">
                          <a:highlight>
                            <a:srgbClr val="FFFFFF"/>
                          </a:highlight>
                          <a:latin typeface="Palatino Linotype" panose="02040502050505030304" pitchFamily="18" charset="0"/>
                        </a:rPr>
                        <a:t>Plan pays up to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047400"/>
                  </a:ext>
                </a:extLst>
              </a:tr>
              <a:tr h="539606">
                <a:tc>
                  <a:txBody>
                    <a:bodyPr/>
                    <a:lstStyle/>
                    <a:p>
                      <a:pPr algn="l"/>
                      <a:r>
                        <a:rPr lang="en-US" sz="1600" b="1">
                          <a:highlight>
                            <a:srgbClr val="FFFFFF"/>
                          </a:highlight>
                          <a:latin typeface="Palatino Linotype" panose="02040502050505030304" pitchFamily="18" charset="0"/>
                        </a:rPr>
                        <a:t>Contact Lenses </a:t>
                      </a:r>
                      <a:r>
                        <a:rPr lang="en-US" sz="1600" b="0">
                          <a:highlight>
                            <a:srgbClr val="FFFFFF"/>
                          </a:highlight>
                          <a:latin typeface="Palatino Linotype" panose="02040502050505030304" pitchFamily="18" charset="0"/>
                        </a:rPr>
                        <a:t>(once every 12 months instead of glasses)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0" dirty="0">
                        <a:highlight>
                          <a:srgbClr val="FFFFFF"/>
                        </a:highlight>
                        <a:latin typeface="Palatino Linotype" panose="02040502050505030304" pitchFamily="18" charset="0"/>
                      </a:endParaRPr>
                    </a:p>
                    <a:p>
                      <a:pPr algn="ctr"/>
                      <a:r>
                        <a:rPr lang="en-US" sz="1600" b="0" dirty="0">
                          <a:highlight>
                            <a:srgbClr val="FFFFFF"/>
                          </a:highlight>
                          <a:latin typeface="Palatino Linotype" panose="02040502050505030304" pitchFamily="18" charset="0"/>
                        </a:rPr>
                        <a:t>Disposable - $200 Allowance, 15% off remaining balance</a:t>
                      </a:r>
                    </a:p>
                    <a:p>
                      <a:pPr algn="ctr"/>
                      <a:r>
                        <a:rPr lang="en-US" sz="1600" b="0" dirty="0">
                          <a:highlight>
                            <a:srgbClr val="FFFFFF"/>
                          </a:highlight>
                          <a:latin typeface="Palatino Linotype" panose="02040502050505030304" pitchFamily="18" charset="0"/>
                        </a:rPr>
                        <a:t>Medically necessary contact lenses covered at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0" dirty="0">
                        <a:highlight>
                          <a:srgbClr val="FFFFFF"/>
                        </a:highlight>
                        <a:latin typeface="Palatino Linotype" panose="02040502050505030304" pitchFamily="18" charset="0"/>
                      </a:endParaRPr>
                    </a:p>
                    <a:p>
                      <a:pPr algn="ctr"/>
                      <a:r>
                        <a:rPr lang="en-US" sz="1600" b="0" dirty="0">
                          <a:highlight>
                            <a:srgbClr val="FFFFFF"/>
                          </a:highlight>
                          <a:latin typeface="Palatino Linotype" panose="02040502050505030304" pitchFamily="18" charset="0"/>
                        </a:rPr>
                        <a:t>Disposable – Plan pays up to $105</a:t>
                      </a:r>
                    </a:p>
                    <a:p>
                      <a:pPr algn="ctr"/>
                      <a:r>
                        <a:rPr lang="en-US" sz="1600" b="0" dirty="0">
                          <a:highlight>
                            <a:srgbClr val="FFFFFF"/>
                          </a:highlight>
                          <a:latin typeface="Palatino Linotype" panose="02040502050505030304" pitchFamily="18" charset="0"/>
                        </a:rPr>
                        <a:t>Medically Necessary – Plan pays up to $210</a:t>
                      </a:r>
                    </a:p>
                    <a:p>
                      <a:pPr algn="ctr"/>
                      <a:endParaRPr lang="en-US" sz="1600" b="0" dirty="0">
                        <a:highlight>
                          <a:srgbClr val="FFFFFF"/>
                        </a:highlight>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363270"/>
                  </a:ext>
                </a:extLst>
              </a:tr>
            </a:tbl>
          </a:graphicData>
        </a:graphic>
      </p:graphicFrame>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p:txBody>
          <a:bodyPr/>
          <a:lstStyle/>
          <a:p>
            <a:fld id="{4EF8192F-8918-409B-A401-18C54A4BEC1B}" type="slidenum">
              <a:rPr lang="en-US" sz="1200" smtClean="0">
                <a:solidFill>
                  <a:schemeClr val="bg1"/>
                </a:solidFill>
              </a:rPr>
              <a:t>20</a:t>
            </a:fld>
            <a:endParaRPr lang="en-US" sz="1200">
              <a:solidFill>
                <a:schemeClr val="bg1"/>
              </a:solidFill>
            </a:endParaRPr>
          </a:p>
        </p:txBody>
      </p:sp>
    </p:spTree>
    <p:extLst>
      <p:ext uri="{BB962C8B-B14F-4D97-AF65-F5344CB8AC3E}">
        <p14:creationId xmlns:p14="http://schemas.microsoft.com/office/powerpoint/2010/main" val="5873080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492099" y="1839033"/>
            <a:ext cx="10078844" cy="1325563"/>
          </a:xfrm>
        </p:spPr>
        <p:txBody>
          <a:bodyPr/>
          <a:lstStyle/>
          <a:p>
            <a:pPr algn="ctr"/>
            <a:r>
              <a:rPr lang="en-US" sz="5000" dirty="0">
                <a:solidFill>
                  <a:srgbClr val="006600"/>
                </a:solidFill>
                <a:latin typeface="Palatino Linotype" panose="02040502050505030304" pitchFamily="18" charset="0"/>
              </a:rPr>
              <a:t>Life &amp; AD&amp;D Insurance</a:t>
            </a:r>
            <a:br>
              <a:rPr lang="en-US" sz="5000" dirty="0">
                <a:solidFill>
                  <a:srgbClr val="006600"/>
                </a:solidFill>
                <a:latin typeface="Palatino Linotype" panose="02040502050505030304" pitchFamily="18" charset="0"/>
              </a:rPr>
            </a:br>
            <a:r>
              <a:rPr lang="en-US" sz="3000" dirty="0">
                <a:solidFill>
                  <a:srgbClr val="006600"/>
                </a:solidFill>
                <a:latin typeface="Palatino Linotype" panose="02040502050505030304" pitchFamily="18" charset="0"/>
              </a:rPr>
              <a:t>100% paid for by Group Main Stream</a:t>
            </a:r>
            <a:br>
              <a:rPr lang="en-US" sz="7200" dirty="0">
                <a:solidFill>
                  <a:srgbClr val="C00000"/>
                </a:solidFill>
              </a:rPr>
            </a:br>
            <a:br>
              <a:rPr lang="en-US" sz="5000" dirty="0">
                <a:solidFill>
                  <a:srgbClr val="C00000"/>
                </a:solidFill>
              </a:rPr>
            </a:br>
            <a:endParaRPr lang="en-US" sz="3000" dirty="0">
              <a:solidFill>
                <a:srgbClr val="C00000"/>
              </a:solidFill>
            </a:endParaRPr>
          </a:p>
        </p:txBody>
      </p:sp>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p:txBody>
          <a:bodyPr/>
          <a:lstStyle/>
          <a:p>
            <a:fld id="{4EF8192F-8918-409B-A401-18C54A4BEC1B}" type="slidenum">
              <a:rPr lang="en-US" sz="1200" smtClean="0">
                <a:solidFill>
                  <a:schemeClr val="bg1"/>
                </a:solidFill>
              </a:rPr>
              <a:t>21</a:t>
            </a:fld>
            <a:endParaRPr lang="en-US" sz="1200">
              <a:solidFill>
                <a:schemeClr val="bg1"/>
              </a:solidFill>
            </a:endParaRPr>
          </a:p>
        </p:txBody>
      </p:sp>
      <p:sp>
        <p:nvSpPr>
          <p:cNvPr id="3" name="TextBox 2">
            <a:extLst>
              <a:ext uri="{FF2B5EF4-FFF2-40B4-BE49-F238E27FC236}">
                <a16:creationId xmlns:a16="http://schemas.microsoft.com/office/drawing/2014/main" id="{F024A76E-6B8C-4BAF-A8D6-870BB1AF80AB}"/>
              </a:ext>
            </a:extLst>
          </p:cNvPr>
          <p:cNvSpPr txBox="1"/>
          <p:nvPr/>
        </p:nvSpPr>
        <p:spPr>
          <a:xfrm>
            <a:off x="1080856" y="5490369"/>
            <a:ext cx="905592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en-US" sz="1400" b="1" i="0" u="none" strike="noStrike" kern="1200" cap="none" spc="0" normalizeH="0" baseline="0" noProof="0">
              <a:ln>
                <a:noFill/>
              </a:ln>
              <a:solidFill>
                <a:srgbClr val="7A6855"/>
              </a:solidFill>
              <a:effectLst/>
              <a:uLnTx/>
              <a:uFillTx/>
              <a:latin typeface="Palatino Linotype" panose="02040502050505030304" pitchFamily="18" charset="0"/>
              <a:cs typeface="Arial"/>
            </a:endParaRPr>
          </a:p>
          <a:p>
            <a:pPr marL="0" marR="0" lvl="0" indent="0" defTabSz="914400" rtl="0" eaLnBrk="1" fontAlgn="auto" latinLnBrk="0" hangingPunct="1">
              <a:lnSpc>
                <a:spcPct val="100000"/>
              </a:lnSpc>
              <a:spcBef>
                <a:spcPct val="0"/>
              </a:spcBef>
              <a:spcAft>
                <a:spcPct val="0"/>
              </a:spcAft>
              <a:buClrTx/>
              <a:buSzTx/>
              <a:buFontTx/>
              <a:buNone/>
              <a:defRPr/>
            </a:pPr>
            <a:endParaRPr lang="en-US" sz="1400">
              <a:solidFill>
                <a:srgbClr val="7A6855"/>
              </a:solidFill>
              <a:effectLst/>
              <a:latin typeface="Palatino Linotype" panose="02040502050505030304" pitchFamily="18" charset="0"/>
              <a:ea typeface="FS Elliot Pro"/>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a:ln>
                  <a:noFill/>
                </a:ln>
                <a:effectLst/>
                <a:uLnTx/>
                <a:uFillTx/>
                <a:latin typeface="Palatino Linotype" panose="02040502050505030304" pitchFamily="18" charset="0"/>
                <a:cs typeface="Arial"/>
              </a:rPr>
              <a:t>Make sure beneficiary is up to date for your life coverage, this can be changed at anytime. </a:t>
            </a:r>
          </a:p>
        </p:txBody>
      </p:sp>
      <p:graphicFrame>
        <p:nvGraphicFramePr>
          <p:cNvPr id="4" name="Table 5">
            <a:extLst>
              <a:ext uri="{FF2B5EF4-FFF2-40B4-BE49-F238E27FC236}">
                <a16:creationId xmlns:a16="http://schemas.microsoft.com/office/drawing/2014/main" id="{77745807-506E-4410-8A0B-1F065B9C68A3}"/>
              </a:ext>
            </a:extLst>
          </p:cNvPr>
          <p:cNvGraphicFramePr>
            <a:graphicFrameLocks noGrp="1"/>
          </p:cNvGraphicFramePr>
          <p:nvPr>
            <p:extLst>
              <p:ext uri="{D42A27DB-BD31-4B8C-83A1-F6EECF244321}">
                <p14:modId xmlns:p14="http://schemas.microsoft.com/office/powerpoint/2010/main" val="375599861"/>
              </p:ext>
            </p:extLst>
          </p:nvPr>
        </p:nvGraphicFramePr>
        <p:xfrm>
          <a:off x="1322378" y="2660162"/>
          <a:ext cx="8418286" cy="2513511"/>
        </p:xfrm>
        <a:graphic>
          <a:graphicData uri="http://schemas.openxmlformats.org/drawingml/2006/table">
            <a:tbl>
              <a:tblPr firstRow="1" bandRow="1">
                <a:tableStyleId>{5C22544A-7EE6-4342-B048-85BDC9FD1C3A}</a:tableStyleId>
              </a:tblPr>
              <a:tblGrid>
                <a:gridCol w="4209143">
                  <a:extLst>
                    <a:ext uri="{9D8B030D-6E8A-4147-A177-3AD203B41FA5}">
                      <a16:colId xmlns:a16="http://schemas.microsoft.com/office/drawing/2014/main" val="1308322902"/>
                    </a:ext>
                  </a:extLst>
                </a:gridCol>
                <a:gridCol w="4209143">
                  <a:extLst>
                    <a:ext uri="{9D8B030D-6E8A-4147-A177-3AD203B41FA5}">
                      <a16:colId xmlns:a16="http://schemas.microsoft.com/office/drawing/2014/main" val="3252417569"/>
                    </a:ext>
                  </a:extLst>
                </a:gridCol>
              </a:tblGrid>
              <a:tr h="865681">
                <a:tc gridSpan="2">
                  <a:txBody>
                    <a:bodyPr/>
                    <a:lstStyle/>
                    <a:p>
                      <a:pPr algn="ctr"/>
                      <a:r>
                        <a:rPr lang="en-US" sz="2400">
                          <a:latin typeface="Palatino Linotype" panose="02040502050505030304" pitchFamily="18" charset="0"/>
                        </a:rPr>
                        <a:t>Life &amp; AD&amp;D</a:t>
                      </a:r>
                    </a:p>
                  </a:txBody>
                  <a:tcPr anchor="ctr">
                    <a:lnB w="12700" cap="flat" cmpd="sng" algn="ctr">
                      <a:solidFill>
                        <a:schemeClr val="tx1"/>
                      </a:solidFill>
                      <a:prstDash val="solid"/>
                      <a:round/>
                      <a:headEnd type="none" w="med" len="med"/>
                      <a:tailEnd type="none" w="med" len="med"/>
                    </a:lnB>
                    <a:solidFill>
                      <a:srgbClr val="006600"/>
                    </a:solidFill>
                  </a:tcPr>
                </a:tc>
                <a:tc hMerge="1">
                  <a:txBody>
                    <a:bodyPr/>
                    <a:lstStyle/>
                    <a:p>
                      <a:pPr algn="ctr"/>
                      <a:r>
                        <a:rPr lang="en-US" sz="1600">
                          <a:latin typeface="Palatino Linotype" panose="02040502050505030304" pitchFamily="18" charset="0"/>
                        </a:rPr>
                        <a:t>Spouse</a:t>
                      </a:r>
                    </a:p>
                  </a:txBody>
                  <a:tcPr anchor="ctr">
                    <a:solidFill>
                      <a:srgbClr val="7A6855"/>
                    </a:solidFill>
                  </a:tcPr>
                </a:tc>
                <a:extLst>
                  <a:ext uri="{0D108BD9-81ED-4DB2-BD59-A6C34878D82A}">
                    <a16:rowId xmlns:a16="http://schemas.microsoft.com/office/drawing/2014/main" val="4209099206"/>
                  </a:ext>
                </a:extLst>
              </a:tr>
              <a:tr h="554339">
                <a:tc>
                  <a:txBody>
                    <a:bodyPr/>
                    <a:lstStyle/>
                    <a:p>
                      <a:pPr algn="ctr"/>
                      <a:r>
                        <a:rPr lang="en-US" sz="1800" b="1">
                          <a:latin typeface="Palatino Linotype" panose="02040502050505030304" pitchFamily="18" charset="0"/>
                        </a:rPr>
                        <a:t>Benefit – 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Palatino Linotype" panose="02040502050505030304" pitchFamily="18" charset="0"/>
                        </a:rPr>
                        <a:t>$10,000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833918"/>
                  </a:ext>
                </a:extLst>
              </a:tr>
              <a:tr h="1093491">
                <a:tc>
                  <a:txBody>
                    <a:bodyPr/>
                    <a:lstStyle/>
                    <a:p>
                      <a:pPr algn="ctr"/>
                      <a:r>
                        <a:rPr lang="en-US" sz="1800" b="1">
                          <a:latin typeface="Palatino Linotype" panose="02040502050505030304" pitchFamily="18" charset="0"/>
                        </a:rPr>
                        <a:t>Age Reduction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Palatino Linotype" panose="02040502050505030304" pitchFamily="18" charset="0"/>
                        </a:rPr>
                        <a:t>Benefit</a:t>
                      </a:r>
                      <a:r>
                        <a:rPr lang="en-US" sz="1800" baseline="0">
                          <a:latin typeface="Palatino Linotype" panose="02040502050505030304" pitchFamily="18" charset="0"/>
                        </a:rPr>
                        <a:t> reduces 35% at age 65 and an additional 15% at age 70</a:t>
                      </a:r>
                      <a:endParaRPr lang="en-US" sz="1800">
                        <a:latin typeface="Palatino Linotype" panose="02040502050505030304" pitchFamily="18" charset="0"/>
                      </a:endParaRPr>
                    </a:p>
                    <a:p>
                      <a:pPr algn="ctr"/>
                      <a:endParaRPr lang="en-US" sz="1800">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959191"/>
                  </a:ext>
                </a:extLst>
              </a:tr>
            </a:tbl>
          </a:graphicData>
        </a:graphic>
      </p:graphicFrame>
    </p:spTree>
    <p:extLst>
      <p:ext uri="{BB962C8B-B14F-4D97-AF65-F5344CB8AC3E}">
        <p14:creationId xmlns:p14="http://schemas.microsoft.com/office/powerpoint/2010/main" val="42883895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492099" y="1017904"/>
            <a:ext cx="10078844" cy="1325563"/>
          </a:xfrm>
        </p:spPr>
        <p:txBody>
          <a:bodyPr/>
          <a:lstStyle/>
          <a:p>
            <a:pPr algn="ctr"/>
            <a:r>
              <a:rPr lang="en-US" sz="5000">
                <a:solidFill>
                  <a:srgbClr val="006600"/>
                </a:solidFill>
                <a:latin typeface="Palatino Linotype" panose="02040502050505030304" pitchFamily="18" charset="0"/>
              </a:rPr>
              <a:t>Voluntary Life &amp; AD&amp;D Insurance</a:t>
            </a:r>
            <a:br>
              <a:rPr lang="en-US" sz="5000">
                <a:solidFill>
                  <a:srgbClr val="C00000"/>
                </a:solidFill>
              </a:rPr>
            </a:br>
            <a:br>
              <a:rPr lang="en-US" sz="5000">
                <a:solidFill>
                  <a:srgbClr val="C00000"/>
                </a:solidFill>
              </a:rPr>
            </a:br>
            <a:endParaRPr lang="en-US" sz="3000">
              <a:solidFill>
                <a:srgbClr val="C00000"/>
              </a:solidFill>
            </a:endParaRPr>
          </a:p>
        </p:txBody>
      </p:sp>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p:txBody>
          <a:bodyPr/>
          <a:lstStyle/>
          <a:p>
            <a:fld id="{4EF8192F-8918-409B-A401-18C54A4BEC1B}" type="slidenum">
              <a:rPr lang="en-US" sz="1200" smtClean="0">
                <a:solidFill>
                  <a:schemeClr val="bg1"/>
                </a:solidFill>
              </a:rPr>
              <a:t>22</a:t>
            </a:fld>
            <a:endParaRPr lang="en-US" sz="1200">
              <a:solidFill>
                <a:schemeClr val="bg1"/>
              </a:solidFill>
            </a:endParaRPr>
          </a:p>
        </p:txBody>
      </p:sp>
      <p:sp>
        <p:nvSpPr>
          <p:cNvPr id="3" name="TextBox 2">
            <a:extLst>
              <a:ext uri="{FF2B5EF4-FFF2-40B4-BE49-F238E27FC236}">
                <a16:creationId xmlns:a16="http://schemas.microsoft.com/office/drawing/2014/main" id="{F024A76E-6B8C-4BAF-A8D6-870BB1AF80AB}"/>
              </a:ext>
            </a:extLst>
          </p:cNvPr>
          <p:cNvSpPr txBox="1"/>
          <p:nvPr/>
        </p:nvSpPr>
        <p:spPr>
          <a:xfrm>
            <a:off x="1428429" y="4590335"/>
            <a:ext cx="9055928" cy="1446550"/>
          </a:xfrm>
          <a:prstGeom prst="rect">
            <a:avLst/>
          </a:prstGeom>
          <a:noFill/>
        </p:spPr>
        <p:txBody>
          <a:bodyPr wrap="square" rtlCol="0">
            <a:spAutoFit/>
          </a:bodyPr>
          <a:lstStyle/>
          <a:p>
            <a:pPr marR="0" lvl="0" defTabSz="914400" rtl="0" eaLnBrk="1" fontAlgn="auto" latinLnBrk="0" hangingPunct="1">
              <a:lnSpc>
                <a:spcPct val="100000"/>
              </a:lnSpc>
              <a:spcBef>
                <a:spcPct val="0"/>
              </a:spcBef>
              <a:spcAft>
                <a:spcPct val="0"/>
              </a:spcAft>
              <a:buClrTx/>
              <a:buSzTx/>
              <a:defRPr/>
            </a:pPr>
            <a:r>
              <a:rPr kumimoji="0" lang="en-US" altLang="en-US" sz="1200" i="0" u="none" strike="noStrike" kern="1200" cap="none" spc="0" normalizeH="0" baseline="0" noProof="0" dirty="0">
                <a:ln>
                  <a:noFill/>
                </a:ln>
                <a:effectLst/>
                <a:uLnTx/>
                <a:uFillTx/>
                <a:latin typeface="Palatino Linotype" panose="02040502050505030304" pitchFamily="18" charset="0"/>
                <a:cs typeface="Arial"/>
              </a:rPr>
              <a:t>*Age 15 days to 26 years</a:t>
            </a:r>
          </a:p>
          <a:p>
            <a:pPr marR="0" lvl="0" algn="ctr" defTabSz="914400" rtl="0" eaLnBrk="1" fontAlgn="auto" latinLnBrk="0" hangingPunct="1">
              <a:lnSpc>
                <a:spcPct val="100000"/>
              </a:lnSpc>
              <a:spcBef>
                <a:spcPct val="0"/>
              </a:spcBef>
              <a:spcAft>
                <a:spcPct val="0"/>
              </a:spcAft>
              <a:buClrTx/>
              <a:buSzTx/>
              <a:defRPr/>
            </a:pPr>
            <a:endParaRPr kumimoji="0" lang="en-US" altLang="en-US" sz="1400" b="1" i="0" u="none" strike="noStrike" kern="1200" cap="none" spc="0" normalizeH="0" baseline="0" noProof="0" dirty="0">
              <a:ln>
                <a:noFill/>
              </a:ln>
              <a:effectLst/>
              <a:uLnTx/>
              <a:uFillTx/>
              <a:latin typeface="Palatino Linotype" panose="02040502050505030304" pitchFamily="18" charset="0"/>
              <a:cs typeface="Arial"/>
            </a:endParaRPr>
          </a:p>
          <a:p>
            <a:pPr marR="0" lvl="0" algn="ctr" defTabSz="914400" rtl="0" eaLnBrk="1" fontAlgn="auto" latinLnBrk="0" hangingPunct="1">
              <a:lnSpc>
                <a:spcPct val="100000"/>
              </a:lnSpc>
              <a:spcBef>
                <a:spcPct val="0"/>
              </a:spcBef>
              <a:spcAft>
                <a:spcPct val="0"/>
              </a:spcAft>
              <a:buClrTx/>
              <a:buSzTx/>
              <a:defRPr/>
            </a:pPr>
            <a:r>
              <a:rPr kumimoji="0" lang="en-US" altLang="en-US" sz="1400" b="1" i="0" u="none" strike="noStrike" kern="1200" cap="none" spc="0" normalizeH="0" baseline="0" noProof="0" dirty="0">
                <a:ln>
                  <a:noFill/>
                </a:ln>
                <a:effectLst/>
                <a:uLnTx/>
                <a:uFillTx/>
                <a:latin typeface="Palatino Linotype" panose="02040502050505030304" pitchFamily="18" charset="0"/>
                <a:cs typeface="Arial"/>
              </a:rPr>
              <a:t>Open enrollment for this benefit only occurs when an employee is FIRST eligible for this benefit</a:t>
            </a:r>
          </a:p>
          <a:p>
            <a:pPr marL="0" marR="0" lvl="0" indent="0" defTabSz="914400" rtl="0" eaLnBrk="1" fontAlgn="auto" latinLnBrk="0" hangingPunct="1">
              <a:lnSpc>
                <a:spcPct val="100000"/>
              </a:lnSpc>
              <a:spcBef>
                <a:spcPct val="0"/>
              </a:spcBef>
              <a:spcAft>
                <a:spcPct val="0"/>
              </a:spcAft>
              <a:buClrTx/>
              <a:buSzTx/>
              <a:buFontTx/>
              <a:buNone/>
              <a:defRPr/>
            </a:pPr>
            <a:endParaRPr lang="en-US" sz="1400" dirty="0">
              <a:effectLst/>
              <a:latin typeface="Palatino Linotype" panose="02040502050505030304" pitchFamily="18" charset="0"/>
              <a:ea typeface="FS Elliot Pro"/>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effectLst/>
                <a:uLnTx/>
                <a:uFillTx/>
                <a:latin typeface="Palatino Linotype" panose="02040502050505030304" pitchFamily="18" charset="0"/>
                <a:cs typeface="Arial"/>
              </a:rPr>
              <a:t>Make sure beneficiary is up to date for your life coverage, this can be changed at anytime. Employee must be primary beneficiary for all dependent life coverage. </a:t>
            </a:r>
          </a:p>
        </p:txBody>
      </p:sp>
      <p:graphicFrame>
        <p:nvGraphicFramePr>
          <p:cNvPr id="4" name="Table 5">
            <a:extLst>
              <a:ext uri="{FF2B5EF4-FFF2-40B4-BE49-F238E27FC236}">
                <a16:creationId xmlns:a16="http://schemas.microsoft.com/office/drawing/2014/main" id="{77745807-506E-4410-8A0B-1F065B9C68A3}"/>
              </a:ext>
            </a:extLst>
          </p:cNvPr>
          <p:cNvGraphicFramePr>
            <a:graphicFrameLocks noGrp="1"/>
          </p:cNvGraphicFramePr>
          <p:nvPr>
            <p:extLst>
              <p:ext uri="{D42A27DB-BD31-4B8C-83A1-F6EECF244321}">
                <p14:modId xmlns:p14="http://schemas.microsoft.com/office/powerpoint/2010/main" val="2474779277"/>
              </p:ext>
            </p:extLst>
          </p:nvPr>
        </p:nvGraphicFramePr>
        <p:xfrm>
          <a:off x="1544820" y="1544390"/>
          <a:ext cx="8128000" cy="297014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48380550"/>
                    </a:ext>
                  </a:extLst>
                </a:gridCol>
                <a:gridCol w="2032000">
                  <a:extLst>
                    <a:ext uri="{9D8B030D-6E8A-4147-A177-3AD203B41FA5}">
                      <a16:colId xmlns:a16="http://schemas.microsoft.com/office/drawing/2014/main" val="1308322902"/>
                    </a:ext>
                  </a:extLst>
                </a:gridCol>
                <a:gridCol w="2032000">
                  <a:extLst>
                    <a:ext uri="{9D8B030D-6E8A-4147-A177-3AD203B41FA5}">
                      <a16:colId xmlns:a16="http://schemas.microsoft.com/office/drawing/2014/main" val="3252417569"/>
                    </a:ext>
                  </a:extLst>
                </a:gridCol>
                <a:gridCol w="2032000">
                  <a:extLst>
                    <a:ext uri="{9D8B030D-6E8A-4147-A177-3AD203B41FA5}">
                      <a16:colId xmlns:a16="http://schemas.microsoft.com/office/drawing/2014/main" val="3730361480"/>
                    </a:ext>
                  </a:extLst>
                </a:gridCol>
              </a:tblGrid>
              <a:tr h="370840">
                <a:tc>
                  <a:txBody>
                    <a:bodyPr/>
                    <a:lstStyle/>
                    <a:p>
                      <a:pPr algn="ctr"/>
                      <a:r>
                        <a:rPr lang="en-US" sz="1600">
                          <a:solidFill>
                            <a:schemeClr val="bg1"/>
                          </a:solidFill>
                          <a:latin typeface="Palatino Linotype" panose="02040502050505030304" pitchFamily="18" charset="0"/>
                        </a:rPr>
                        <a:t>Life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a:solidFill>
                            <a:schemeClr val="bg1"/>
                          </a:solidFill>
                          <a:latin typeface="Palatino Linotype" panose="02040502050505030304" pitchFamily="18" charset="0"/>
                        </a:rPr>
                        <a:t>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a:solidFill>
                            <a:schemeClr val="bg1"/>
                          </a:solidFill>
                          <a:latin typeface="Palatino Linotype" panose="02040502050505030304" pitchFamily="18" charset="0"/>
                        </a:rPr>
                        <a:t>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a:solidFill>
                            <a:schemeClr val="bg1"/>
                          </a:solidFill>
                          <a:latin typeface="Palatino Linotype" panose="02040502050505030304" pitchFamily="18" charset="0"/>
                        </a:rPr>
                        <a:t>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4209099206"/>
                  </a:ext>
                </a:extLst>
              </a:tr>
              <a:tr h="370840">
                <a:tc>
                  <a:txBody>
                    <a:bodyPr/>
                    <a:lstStyle/>
                    <a:p>
                      <a:pPr algn="ctr"/>
                      <a:r>
                        <a:rPr lang="en-US" sz="1400">
                          <a:latin typeface="Palatino Linotype" panose="02040502050505030304" pitchFamily="18" charset="0"/>
                        </a:rPr>
                        <a:t>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$25,000 Increments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$5,000</a:t>
                      </a:r>
                      <a:r>
                        <a:rPr lang="en-US" sz="1400" baseline="0">
                          <a:latin typeface="Palatino Linotype" panose="02040502050505030304" pitchFamily="18" charset="0"/>
                        </a:rPr>
                        <a:t> Increments</a:t>
                      </a:r>
                      <a:endParaRPr lang="en-US" sz="1400">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Choice of $2,000 increments up to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372773"/>
                  </a:ext>
                </a:extLst>
              </a:tr>
              <a:tr h="408112">
                <a:tc>
                  <a:txBody>
                    <a:bodyPr/>
                    <a:lstStyle/>
                    <a:p>
                      <a:pPr algn="ctr"/>
                      <a:r>
                        <a:rPr lang="en-US" sz="1400">
                          <a:latin typeface="Palatino Linotype" panose="02040502050505030304" pitchFamily="18" charset="0"/>
                        </a:rPr>
                        <a:t>Minimum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Up to 6 Months $1,000</a:t>
                      </a:r>
                    </a:p>
                    <a:p>
                      <a:pPr marL="0" marR="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6 Months to 19 years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178777"/>
                  </a:ext>
                </a:extLst>
              </a:tr>
              <a:tr h="370840">
                <a:tc>
                  <a:txBody>
                    <a:bodyPr/>
                    <a:lstStyle/>
                    <a:p>
                      <a:pPr algn="ctr"/>
                      <a:endParaRPr lang="en-US" sz="1400">
                        <a:latin typeface="Palatino Linotype" panose="02040502050505030304" pitchFamily="18" charset="0"/>
                      </a:endParaRPr>
                    </a:p>
                    <a:p>
                      <a:pPr algn="ctr"/>
                      <a:r>
                        <a:rPr lang="en-US" sz="1400">
                          <a:latin typeface="Palatino Linotype" panose="02040502050505030304" pitchFamily="18" charset="0"/>
                        </a:rPr>
                        <a:t>Maximum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Lesser of 5X Salary or $300,000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$100,000*</a:t>
                      </a:r>
                    </a:p>
                    <a:p>
                      <a:pPr algn="ctr"/>
                      <a:r>
                        <a:rPr lang="en-US" sz="1400">
                          <a:latin typeface="Palatino Linotype" panose="02040502050505030304" pitchFamily="18" charset="0"/>
                        </a:rPr>
                        <a:t>*Cannot exceed 100% of Employee</a:t>
                      </a:r>
                      <a:r>
                        <a:rPr lang="en-US" sz="1400" baseline="0">
                          <a:latin typeface="Palatino Linotype" panose="02040502050505030304" pitchFamily="18" charset="0"/>
                        </a:rPr>
                        <a:t> Election</a:t>
                      </a:r>
                      <a:endParaRPr lang="en-US" sz="1400">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Up to 6 Months $1,000</a:t>
                      </a:r>
                    </a:p>
                    <a:p>
                      <a:pPr marL="0" marR="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6 Months to 19 years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633973"/>
                  </a:ext>
                </a:extLst>
              </a:tr>
              <a:tr h="570672">
                <a:tc>
                  <a:txBody>
                    <a:bodyPr/>
                    <a:lstStyle/>
                    <a:p>
                      <a:pPr algn="ctr"/>
                      <a:r>
                        <a:rPr lang="en-US" sz="1400">
                          <a:latin typeface="Palatino Linotype" panose="02040502050505030304" pitchFamily="18" charset="0"/>
                        </a:rPr>
                        <a:t>Guaranteed Issue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$150,000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Up to 6 Months $1,000</a:t>
                      </a:r>
                    </a:p>
                    <a:p>
                      <a:pPr marL="0" marR="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6 Months to 19 years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833918"/>
                  </a:ext>
                </a:extLst>
              </a:tr>
              <a:tr h="370840">
                <a:tc>
                  <a:txBody>
                    <a:bodyPr/>
                    <a:lstStyle/>
                    <a:p>
                      <a:pPr algn="ctr"/>
                      <a:r>
                        <a:rPr lang="en-US" sz="1400">
                          <a:latin typeface="Palatino Linotype" panose="02040502050505030304" pitchFamily="18" charset="0"/>
                        </a:rPr>
                        <a:t>Age Reduction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a:latin typeface="Palatino Linotype" panose="02040502050505030304" pitchFamily="18" charset="0"/>
                        </a:rPr>
                        <a:t>Benefit</a:t>
                      </a:r>
                      <a:r>
                        <a:rPr lang="en-US" sz="1400" baseline="0" dirty="0">
                          <a:latin typeface="Palatino Linotype" panose="02040502050505030304" pitchFamily="18" charset="0"/>
                        </a:rPr>
                        <a:t> reduces 35% at age 75 and an additional 20% at age 80</a:t>
                      </a:r>
                      <a:endParaRPr lang="en-US" sz="1400" dirty="0">
                        <a:latin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a:latin typeface="Palatino Linotype" panose="02040502050505030304" pitchFamily="18" charset="0"/>
                      </a:endParaRPr>
                    </a:p>
                  </a:txBody>
                  <a:tcPr anchor="ctr">
                    <a:solidFill>
                      <a:srgbClr val="C5B9AC"/>
                    </a:solidFill>
                  </a:tcPr>
                </a:tc>
                <a:tc>
                  <a:txBody>
                    <a:bodyPr/>
                    <a:lstStyle/>
                    <a:p>
                      <a:pPr algn="ctr"/>
                      <a:r>
                        <a:rPr lang="en-US" sz="1400" dirty="0">
                          <a:latin typeface="Palatino Linotype" panose="0204050205050503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959191"/>
                  </a:ext>
                </a:extLst>
              </a:tr>
            </a:tbl>
          </a:graphicData>
        </a:graphic>
      </p:graphicFrame>
    </p:spTree>
    <p:extLst>
      <p:ext uri="{BB962C8B-B14F-4D97-AF65-F5344CB8AC3E}">
        <p14:creationId xmlns:p14="http://schemas.microsoft.com/office/powerpoint/2010/main" val="21117603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7" name="Freeform: Shape 1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371093" y="1161288"/>
            <a:ext cx="4161283" cy="1239012"/>
          </a:xfrm>
        </p:spPr>
        <p:txBody>
          <a:bodyPr vert="horz" lIns="91440" tIns="45720" rIns="91440" bIns="45720" rtlCol="0" anchor="ctr">
            <a:normAutofit fontScale="90000"/>
          </a:bodyPr>
          <a:lstStyle/>
          <a:p>
            <a:r>
              <a:rPr lang="en-US" kern="1200">
                <a:solidFill>
                  <a:srgbClr val="006600"/>
                </a:solidFill>
                <a:latin typeface="Palatino Linotype" panose="02040502050505030304" pitchFamily="18" charset="0"/>
              </a:rPr>
              <a:t>Voluntary Short Term Disability Insurance</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endParaRPr lang="en-US" sz="2000" kern="120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024A76E-6B8C-4BAF-A8D6-870BB1AF80AB}"/>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r>
              <a:rPr kumimoji="0" lang="en-US" sz="1700" b="1" i="0" u="none" strike="noStrike" cap="none" spc="0" normalizeH="0" baseline="0" noProof="0">
                <a:ln>
                  <a:noFill/>
                </a:ln>
                <a:effectLst/>
                <a:uLnTx/>
                <a:uFillTx/>
                <a:latin typeface="Palatino Linotype" panose="02040502050505030304" pitchFamily="18" charset="0"/>
              </a:rPr>
              <a:t>Elimination Period – </a:t>
            </a:r>
            <a:r>
              <a:rPr kumimoji="0" lang="en-US" sz="1700" b="0" i="0" u="none" strike="noStrike" cap="none" spc="0" normalizeH="0" baseline="0" noProof="0">
                <a:ln>
                  <a:noFill/>
                </a:ln>
                <a:effectLst/>
                <a:uLnTx/>
                <a:uFillTx/>
                <a:latin typeface="Palatino Linotype" panose="02040502050505030304" pitchFamily="18" charset="0"/>
              </a:rPr>
              <a:t>this is the number of days that must pass between your first day of a covered disability and the day you can begin to receive your disability benefits.</a:t>
            </a:r>
          </a:p>
          <a:p>
            <a:pPr indent="-228600">
              <a:lnSpc>
                <a:spcPct val="90000"/>
              </a:lnSpc>
              <a:spcAft>
                <a:spcPts val="600"/>
              </a:spcAft>
              <a:buFont typeface="Arial" panose="020B0604020202020204" pitchFamily="34" charset="0"/>
              <a:buChar char="•"/>
              <a:defRPr/>
            </a:pPr>
            <a:endParaRPr kumimoji="0" lang="en-US" sz="1700" b="1" i="0" u="none" strike="noStrike" cap="none" spc="0" normalizeH="0" baseline="0" noProof="0">
              <a:ln>
                <a:noFill/>
              </a:ln>
              <a:effectLst/>
              <a:uLnTx/>
              <a:uFillTx/>
              <a:latin typeface="Palatino Linotype" panose="02040502050505030304" pitchFamily="18" charset="0"/>
            </a:endParaRPr>
          </a:p>
          <a:p>
            <a:pPr indent="-228600">
              <a:lnSpc>
                <a:spcPct val="90000"/>
              </a:lnSpc>
              <a:spcAft>
                <a:spcPts val="600"/>
              </a:spcAft>
              <a:buFont typeface="Arial" panose="020B0604020202020204" pitchFamily="34" charset="0"/>
              <a:buChar char="•"/>
              <a:defRPr/>
            </a:pPr>
            <a:r>
              <a:rPr kumimoji="0" lang="en-US" sz="1700" b="1" i="0" u="none" strike="noStrike" cap="none" spc="0" normalizeH="0" baseline="0" noProof="0">
                <a:ln>
                  <a:noFill/>
                </a:ln>
                <a:effectLst/>
                <a:uLnTx/>
                <a:uFillTx/>
                <a:latin typeface="Palatino Linotype" panose="02040502050505030304" pitchFamily="18" charset="0"/>
              </a:rPr>
              <a:t>Benefit Duration – </a:t>
            </a:r>
            <a:r>
              <a:rPr kumimoji="0" lang="en-US" sz="1700" b="0" i="0" u="none" strike="noStrike" cap="none" spc="0" normalizeH="0" baseline="0" noProof="0">
                <a:ln>
                  <a:noFill/>
                </a:ln>
                <a:effectLst/>
                <a:uLnTx/>
                <a:uFillTx/>
                <a:latin typeface="Palatino Linotype" panose="02040502050505030304" pitchFamily="18" charset="0"/>
              </a:rPr>
              <a:t>the maximum number of weeks you can receive benefits while you are disabled.</a:t>
            </a:r>
          </a:p>
          <a:p>
            <a:pPr indent="-228600">
              <a:lnSpc>
                <a:spcPct val="90000"/>
              </a:lnSpc>
              <a:spcAft>
                <a:spcPts val="600"/>
              </a:spcAft>
              <a:buFont typeface="Arial" panose="020B0604020202020204" pitchFamily="34" charset="0"/>
              <a:buChar char="•"/>
              <a:defRPr/>
            </a:pPr>
            <a:endParaRPr kumimoji="0" lang="en-US" sz="1700" b="1" i="0" u="none" strike="noStrike" cap="none" spc="0" normalizeH="0" baseline="0" noProof="0">
              <a:ln>
                <a:noFill/>
              </a:ln>
              <a:effectLst/>
              <a:uLnTx/>
              <a:uFillTx/>
            </a:endParaRPr>
          </a:p>
          <a:p>
            <a:pPr indent="-228600">
              <a:lnSpc>
                <a:spcPct val="90000"/>
              </a:lnSpc>
              <a:spcAft>
                <a:spcPts val="600"/>
              </a:spcAft>
              <a:buFont typeface="Arial" panose="020B0604020202020204" pitchFamily="34" charset="0"/>
              <a:buChar char="•"/>
              <a:defRPr/>
            </a:pPr>
            <a:endParaRPr kumimoji="0" lang="en-US" sz="1700" b="0" i="0" u="none" strike="noStrike" cap="none" spc="0" normalizeH="0" baseline="0" noProof="0">
              <a:ln>
                <a:noFill/>
              </a:ln>
              <a:effectLst/>
              <a:uLnTx/>
              <a:uFillTx/>
            </a:endParaRPr>
          </a:p>
        </p:txBody>
      </p:sp>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4EF8192F-8918-409B-A401-18C54A4BEC1B}" type="slidenum">
              <a:rPr lang="en-US" sz="1200">
                <a:solidFill>
                  <a:schemeClr val="tx1"/>
                </a:solidFill>
              </a:rPr>
              <a:pPr>
                <a:spcAft>
                  <a:spcPts val="600"/>
                </a:spcAft>
              </a:pPr>
              <a:t>23</a:t>
            </a:fld>
            <a:endParaRPr lang="en-US" sz="1200">
              <a:solidFill>
                <a:schemeClr val="tx1"/>
              </a:solidFill>
            </a:endParaRPr>
          </a:p>
        </p:txBody>
      </p:sp>
      <p:graphicFrame>
        <p:nvGraphicFramePr>
          <p:cNvPr id="8" name="Table 8">
            <a:extLst>
              <a:ext uri="{FF2B5EF4-FFF2-40B4-BE49-F238E27FC236}">
                <a16:creationId xmlns:a16="http://schemas.microsoft.com/office/drawing/2014/main" id="{8AAFDF55-BCCE-428F-AB57-47D3DC4EAF42}"/>
              </a:ext>
            </a:extLst>
          </p:cNvPr>
          <p:cNvGraphicFramePr>
            <a:graphicFrameLocks noGrp="1"/>
          </p:cNvGraphicFramePr>
          <p:nvPr>
            <p:ph idx="1"/>
            <p:extLst>
              <p:ext uri="{D42A27DB-BD31-4B8C-83A1-F6EECF244321}">
                <p14:modId xmlns:p14="http://schemas.microsoft.com/office/powerpoint/2010/main" val="425829754"/>
              </p:ext>
            </p:extLst>
          </p:nvPr>
        </p:nvGraphicFramePr>
        <p:xfrm>
          <a:off x="4899664" y="1057415"/>
          <a:ext cx="6922009" cy="4743170"/>
        </p:xfrm>
        <a:graphic>
          <a:graphicData uri="http://schemas.openxmlformats.org/drawingml/2006/table">
            <a:tbl>
              <a:tblPr firstRow="1" bandRow="1">
                <a:tableStyleId>{073A0DAA-6AF3-43AB-8588-CEC1D06C72B9}</a:tableStyleId>
              </a:tblPr>
              <a:tblGrid>
                <a:gridCol w="3139309">
                  <a:extLst>
                    <a:ext uri="{9D8B030D-6E8A-4147-A177-3AD203B41FA5}">
                      <a16:colId xmlns:a16="http://schemas.microsoft.com/office/drawing/2014/main" val="2923080230"/>
                    </a:ext>
                  </a:extLst>
                </a:gridCol>
                <a:gridCol w="3782700">
                  <a:extLst>
                    <a:ext uri="{9D8B030D-6E8A-4147-A177-3AD203B41FA5}">
                      <a16:colId xmlns:a16="http://schemas.microsoft.com/office/drawing/2014/main" val="1616874658"/>
                    </a:ext>
                  </a:extLst>
                </a:gridCol>
              </a:tblGrid>
              <a:tr h="583775">
                <a:tc>
                  <a:txBody>
                    <a:bodyPr/>
                    <a:lstStyle/>
                    <a:p>
                      <a:pPr algn="ctr"/>
                      <a:r>
                        <a:rPr lang="en-US" sz="2400" b="1">
                          <a:solidFill>
                            <a:schemeClr val="bg1"/>
                          </a:solidFill>
                          <a:latin typeface="Palatino Linotype" panose="02040502050505030304" pitchFamily="18" charset="0"/>
                        </a:rPr>
                        <a:t>Plan Features</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algn="ctr">
                        <a:spcBef>
                          <a:spcPct val="0"/>
                        </a:spcBef>
                        <a:spcAft>
                          <a:spcPct val="0"/>
                        </a:spcAft>
                      </a:pPr>
                      <a:r>
                        <a:rPr lang="en-US" sz="2400" b="1">
                          <a:solidFill>
                            <a:schemeClr val="bg1"/>
                          </a:solidFill>
                          <a:latin typeface="Palatino Linotype" panose="02040502050505030304" pitchFamily="18" charset="0"/>
                          <a:ea typeface="Times New Roman"/>
                        </a:rPr>
                        <a:t>Benefit</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253787891"/>
                  </a:ext>
                </a:extLst>
              </a:tr>
              <a:tr h="948634">
                <a:tc>
                  <a:txBody>
                    <a:bodyPr/>
                    <a:lstStyle/>
                    <a:p>
                      <a:pPr algn="ctr"/>
                      <a:r>
                        <a:rPr lang="en-US" sz="2400" b="1">
                          <a:solidFill>
                            <a:schemeClr val="tx1"/>
                          </a:solidFill>
                          <a:latin typeface="Palatino Linotype" panose="02040502050505030304" pitchFamily="18" charset="0"/>
                        </a:rPr>
                        <a:t>Maximum Weekly Benefit</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ct val="0"/>
                        </a:spcBef>
                        <a:spcAft>
                          <a:spcPct val="0"/>
                        </a:spcAft>
                      </a:pPr>
                      <a:r>
                        <a:rPr lang="en-US" sz="2400" b="0">
                          <a:solidFill>
                            <a:schemeClr val="tx1"/>
                          </a:solidFill>
                          <a:latin typeface="Palatino Linotype" panose="02040502050505030304" pitchFamily="18" charset="0"/>
                        </a:rPr>
                        <a:t>60% of weekly salary up to $1,200 per week</a:t>
                      </a:r>
                      <a:endParaRPr lang="en-US" sz="2400" b="0">
                        <a:solidFill>
                          <a:schemeClr val="tx1"/>
                        </a:solidFill>
                        <a:latin typeface="Palatino Linotype" panose="02040502050505030304" pitchFamily="18" charset="0"/>
                        <a:ea typeface="Times New Roman"/>
                      </a:endParaRP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082339"/>
                  </a:ext>
                </a:extLst>
              </a:tr>
              <a:tr h="1313493">
                <a:tc>
                  <a:txBody>
                    <a:bodyPr/>
                    <a:lstStyle/>
                    <a:p>
                      <a:pPr algn="ctr"/>
                      <a:r>
                        <a:rPr lang="en-US" sz="2400" b="1">
                          <a:solidFill>
                            <a:schemeClr val="tx1"/>
                          </a:solidFill>
                          <a:latin typeface="Palatino Linotype" panose="02040502050505030304" pitchFamily="18" charset="0"/>
                        </a:rPr>
                        <a:t>Elimination</a:t>
                      </a:r>
                      <a:r>
                        <a:rPr lang="en-US" sz="2400" b="1" baseline="0">
                          <a:solidFill>
                            <a:schemeClr val="tx1"/>
                          </a:solidFill>
                          <a:latin typeface="Palatino Linotype" panose="02040502050505030304" pitchFamily="18" charset="0"/>
                        </a:rPr>
                        <a:t> Period</a:t>
                      </a:r>
                      <a:endParaRPr lang="en-US" sz="2400" b="1">
                        <a:solidFill>
                          <a:schemeClr val="tx1"/>
                        </a:solidFill>
                        <a:latin typeface="Palatino Linotype" panose="02040502050505030304" pitchFamily="18" charset="0"/>
                      </a:endParaRP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Benefits begin on:</a:t>
                      </a:r>
                    </a:p>
                    <a:p>
                      <a:pPr algn="ctr"/>
                      <a:r>
                        <a:rPr lang="en-US" sz="2400" b="0">
                          <a:solidFill>
                            <a:schemeClr val="tx1"/>
                          </a:solidFill>
                          <a:latin typeface="Palatino Linotype" panose="02040502050505030304" pitchFamily="18" charset="0"/>
                        </a:rPr>
                        <a:t>8</a:t>
                      </a:r>
                      <a:r>
                        <a:rPr lang="en-US" sz="2400" b="0" baseline="30000">
                          <a:solidFill>
                            <a:schemeClr val="tx1"/>
                          </a:solidFill>
                          <a:latin typeface="Palatino Linotype" panose="02040502050505030304" pitchFamily="18" charset="0"/>
                        </a:rPr>
                        <a:t>th</a:t>
                      </a:r>
                      <a:r>
                        <a:rPr lang="en-US" sz="2400" b="0">
                          <a:solidFill>
                            <a:schemeClr val="tx1"/>
                          </a:solidFill>
                          <a:latin typeface="Palatino Linotype" panose="02040502050505030304" pitchFamily="18" charset="0"/>
                        </a:rPr>
                        <a:t> day for Accident</a:t>
                      </a:r>
                    </a:p>
                    <a:p>
                      <a:pPr algn="ctr"/>
                      <a:r>
                        <a:rPr lang="en-US" sz="2400" b="0">
                          <a:solidFill>
                            <a:schemeClr val="tx1"/>
                          </a:solidFill>
                          <a:latin typeface="Palatino Linotype" panose="02040502050505030304" pitchFamily="18" charset="0"/>
                        </a:rPr>
                        <a:t>8</a:t>
                      </a:r>
                      <a:r>
                        <a:rPr lang="en-US" sz="2400" b="0" baseline="30000">
                          <a:solidFill>
                            <a:schemeClr val="tx1"/>
                          </a:solidFill>
                          <a:latin typeface="Palatino Linotype" panose="02040502050505030304" pitchFamily="18" charset="0"/>
                        </a:rPr>
                        <a:t>th</a:t>
                      </a:r>
                      <a:r>
                        <a:rPr lang="en-US" sz="2400" b="0">
                          <a:solidFill>
                            <a:schemeClr val="tx1"/>
                          </a:solidFill>
                          <a:latin typeface="Palatino Linotype" panose="02040502050505030304" pitchFamily="18" charset="0"/>
                        </a:rPr>
                        <a:t> day for Illness</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9533978"/>
                  </a:ext>
                </a:extLst>
              </a:tr>
              <a:tr h="948634">
                <a:tc>
                  <a:txBody>
                    <a:bodyPr/>
                    <a:lstStyle/>
                    <a:p>
                      <a:pPr algn="ctr"/>
                      <a:r>
                        <a:rPr lang="en-US" sz="2400" b="1">
                          <a:solidFill>
                            <a:schemeClr val="tx1"/>
                          </a:solidFill>
                          <a:latin typeface="Palatino Linotype" panose="02040502050505030304" pitchFamily="18" charset="0"/>
                        </a:rPr>
                        <a:t>Maximum Benefit Duration</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26 Weeks</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9410129"/>
                  </a:ext>
                </a:extLst>
              </a:tr>
              <a:tr h="948634">
                <a:tc>
                  <a:txBody>
                    <a:bodyPr/>
                    <a:lstStyle/>
                    <a:p>
                      <a:pPr algn="ctr"/>
                      <a:r>
                        <a:rPr lang="en-US" sz="2400" b="1">
                          <a:solidFill>
                            <a:schemeClr val="tx1"/>
                          </a:solidFill>
                          <a:latin typeface="Palatino Linotype" panose="02040502050505030304" pitchFamily="18" charset="0"/>
                        </a:rPr>
                        <a:t>Pre-Existing Conditions</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3/12</a:t>
                      </a:r>
                    </a:p>
                  </a:txBody>
                  <a:tcPr marL="156368" marR="156368" marT="78184" marB="78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510481"/>
                  </a:ext>
                </a:extLst>
              </a:tr>
            </a:tbl>
          </a:graphicData>
        </a:graphic>
      </p:graphicFrame>
      <p:sp>
        <p:nvSpPr>
          <p:cNvPr id="6" name="TextBox 5">
            <a:extLst>
              <a:ext uri="{FF2B5EF4-FFF2-40B4-BE49-F238E27FC236}">
                <a16:creationId xmlns:a16="http://schemas.microsoft.com/office/drawing/2014/main" id="{A294F791-1F0D-47F7-B053-42C0B90F2F3F}"/>
              </a:ext>
            </a:extLst>
          </p:cNvPr>
          <p:cNvSpPr txBox="1"/>
          <p:nvPr/>
        </p:nvSpPr>
        <p:spPr>
          <a:xfrm>
            <a:off x="5135134" y="6157415"/>
            <a:ext cx="599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0">
                <a:ln>
                  <a:noFill/>
                </a:ln>
                <a:effectLst/>
                <a:uLnTx/>
                <a:uFillTx/>
                <a:latin typeface="Palatino Linotype" panose="02040502050505030304" pitchFamily="18" charset="0"/>
                <a:cs typeface="Arial"/>
              </a:rPr>
              <a:t>Open enrollment for this benefit only occurs when an employee is FIRST eligible for this benefit</a:t>
            </a:r>
          </a:p>
        </p:txBody>
      </p:sp>
      <p:pic>
        <p:nvPicPr>
          <p:cNvPr id="12" name="Picture 11">
            <a:extLst>
              <a:ext uri="{FF2B5EF4-FFF2-40B4-BE49-F238E27FC236}">
                <a16:creationId xmlns:a16="http://schemas.microsoft.com/office/drawing/2014/main" id="{2E24EA65-D009-4053-9895-8607F45279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Tree>
    <p:extLst>
      <p:ext uri="{BB962C8B-B14F-4D97-AF65-F5344CB8AC3E}">
        <p14:creationId xmlns:p14="http://schemas.microsoft.com/office/powerpoint/2010/main" val="431576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7" name="Freeform: Shape 1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371094" y="1161288"/>
            <a:ext cx="4084578" cy="1239012"/>
          </a:xfrm>
        </p:spPr>
        <p:txBody>
          <a:bodyPr vert="horz" lIns="91440" tIns="45720" rIns="91440" bIns="45720" rtlCol="0" anchor="ctr">
            <a:normAutofit fontScale="90000"/>
          </a:bodyPr>
          <a:lstStyle/>
          <a:p>
            <a:r>
              <a:rPr lang="en-US" kern="1200">
                <a:solidFill>
                  <a:srgbClr val="006600"/>
                </a:solidFill>
                <a:latin typeface="Palatino Linotype" panose="02040502050505030304" pitchFamily="18" charset="0"/>
              </a:rPr>
              <a:t>Voluntary Long Term Disability Insurance</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endParaRPr lang="en-US" sz="2000" kern="120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8F1A834-8C8E-4BBA-8D6E-955B48EB5390}"/>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r>
              <a:rPr kumimoji="0" lang="en-US" sz="1700" b="1" i="0" u="none" strike="noStrike" cap="none" spc="0" normalizeH="0" baseline="0" noProof="0">
                <a:ln>
                  <a:noFill/>
                </a:ln>
                <a:effectLst/>
                <a:uLnTx/>
                <a:uFillTx/>
                <a:latin typeface="Palatino Linotype" panose="02040502050505030304" pitchFamily="18" charset="0"/>
              </a:rPr>
              <a:t>Elimination Period – </a:t>
            </a:r>
            <a:r>
              <a:rPr kumimoji="0" lang="en-US" sz="1700" b="0" i="0" u="none" strike="noStrike" cap="none" spc="0" normalizeH="0" baseline="0" noProof="0">
                <a:ln>
                  <a:noFill/>
                </a:ln>
                <a:effectLst/>
                <a:uLnTx/>
                <a:uFillTx/>
                <a:latin typeface="Palatino Linotype" panose="02040502050505030304" pitchFamily="18" charset="0"/>
              </a:rPr>
              <a:t>this is the number of days that must pass between your first day of a covered disability and the day you can begin to receive your disability benefits.</a:t>
            </a:r>
          </a:p>
          <a:p>
            <a:pPr indent="-228600">
              <a:lnSpc>
                <a:spcPct val="90000"/>
              </a:lnSpc>
              <a:spcAft>
                <a:spcPts val="600"/>
              </a:spcAft>
              <a:buFont typeface="Arial" panose="020B0604020202020204" pitchFamily="34" charset="0"/>
              <a:buChar char="•"/>
              <a:defRPr/>
            </a:pPr>
            <a:endParaRPr kumimoji="0" lang="en-US" sz="1700" b="1" i="0" u="none" strike="noStrike" cap="none" spc="0" normalizeH="0" baseline="0" noProof="0">
              <a:ln>
                <a:noFill/>
              </a:ln>
              <a:effectLst/>
              <a:uLnTx/>
              <a:uFillTx/>
              <a:latin typeface="Palatino Linotype" panose="02040502050505030304" pitchFamily="18" charset="0"/>
            </a:endParaRPr>
          </a:p>
          <a:p>
            <a:pPr indent="-228600">
              <a:lnSpc>
                <a:spcPct val="90000"/>
              </a:lnSpc>
              <a:spcAft>
                <a:spcPts val="600"/>
              </a:spcAft>
              <a:buFont typeface="Arial" panose="020B0604020202020204" pitchFamily="34" charset="0"/>
              <a:buChar char="•"/>
              <a:defRPr/>
            </a:pPr>
            <a:r>
              <a:rPr kumimoji="0" lang="en-US" sz="1700" b="1" i="0" u="none" strike="noStrike" cap="none" spc="0" normalizeH="0" baseline="0" noProof="0">
                <a:ln>
                  <a:noFill/>
                </a:ln>
                <a:effectLst/>
                <a:uLnTx/>
                <a:uFillTx/>
                <a:latin typeface="Palatino Linotype" panose="02040502050505030304" pitchFamily="18" charset="0"/>
              </a:rPr>
              <a:t>Benefit Duration – </a:t>
            </a:r>
            <a:r>
              <a:rPr kumimoji="0" lang="en-US" sz="1700" b="0" i="0" u="none" strike="noStrike" cap="none" spc="0" normalizeH="0" baseline="0" noProof="0">
                <a:ln>
                  <a:noFill/>
                </a:ln>
                <a:effectLst/>
                <a:uLnTx/>
                <a:uFillTx/>
                <a:latin typeface="Palatino Linotype" panose="02040502050505030304" pitchFamily="18" charset="0"/>
              </a:rPr>
              <a:t>the maximum number of weeks you can receive benefits while you are disabled.</a:t>
            </a:r>
          </a:p>
          <a:p>
            <a:pPr indent="-228600">
              <a:lnSpc>
                <a:spcPct val="90000"/>
              </a:lnSpc>
              <a:spcAft>
                <a:spcPts val="600"/>
              </a:spcAft>
              <a:buFont typeface="Arial" panose="020B0604020202020204" pitchFamily="34" charset="0"/>
              <a:buChar char="•"/>
              <a:defRPr/>
            </a:pPr>
            <a:endParaRPr kumimoji="0" lang="en-US" sz="1700" b="1" i="0" u="none" strike="noStrike" cap="none" spc="0" normalizeH="0" baseline="0" noProof="0">
              <a:ln>
                <a:noFill/>
              </a:ln>
              <a:effectLst/>
              <a:uLnTx/>
              <a:uFillTx/>
            </a:endParaRPr>
          </a:p>
          <a:p>
            <a:pPr indent="-228600">
              <a:lnSpc>
                <a:spcPct val="90000"/>
              </a:lnSpc>
              <a:spcAft>
                <a:spcPts val="600"/>
              </a:spcAft>
              <a:buFont typeface="Arial" panose="020B0604020202020204" pitchFamily="34" charset="0"/>
              <a:buChar char="•"/>
              <a:defRPr/>
            </a:pPr>
            <a:endParaRPr kumimoji="0" lang="en-US" sz="1700" b="0" i="0" u="none" strike="noStrike" cap="none" spc="0" normalizeH="0" baseline="0" noProof="0">
              <a:ln>
                <a:noFill/>
              </a:ln>
              <a:effectLst/>
              <a:uLnTx/>
              <a:uFillTx/>
            </a:endParaRPr>
          </a:p>
        </p:txBody>
      </p:sp>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4EF8192F-8918-409B-A401-18C54A4BEC1B}" type="slidenum">
              <a:rPr lang="en-US" sz="1200">
                <a:solidFill>
                  <a:schemeClr val="tx1"/>
                </a:solidFill>
              </a:rPr>
              <a:pPr>
                <a:spcAft>
                  <a:spcPts val="600"/>
                </a:spcAft>
              </a:pPr>
              <a:t>24</a:t>
            </a:fld>
            <a:endParaRPr lang="en-US" sz="1200">
              <a:solidFill>
                <a:schemeClr val="tx1"/>
              </a:solidFill>
            </a:endParaRPr>
          </a:p>
        </p:txBody>
      </p:sp>
      <p:graphicFrame>
        <p:nvGraphicFramePr>
          <p:cNvPr id="8" name="Table 8">
            <a:extLst>
              <a:ext uri="{FF2B5EF4-FFF2-40B4-BE49-F238E27FC236}">
                <a16:creationId xmlns:a16="http://schemas.microsoft.com/office/drawing/2014/main" id="{8AAFDF55-BCCE-428F-AB57-47D3DC4EAF42}"/>
              </a:ext>
            </a:extLst>
          </p:cNvPr>
          <p:cNvGraphicFramePr>
            <a:graphicFrameLocks noGrp="1"/>
          </p:cNvGraphicFramePr>
          <p:nvPr>
            <p:ph idx="1"/>
            <p:extLst>
              <p:ext uri="{D42A27DB-BD31-4B8C-83A1-F6EECF244321}">
                <p14:modId xmlns:p14="http://schemas.microsoft.com/office/powerpoint/2010/main" val="3467335109"/>
              </p:ext>
            </p:extLst>
          </p:nvPr>
        </p:nvGraphicFramePr>
        <p:xfrm>
          <a:off x="4901184" y="2007040"/>
          <a:ext cx="6922009" cy="3862392"/>
        </p:xfrm>
        <a:graphic>
          <a:graphicData uri="http://schemas.openxmlformats.org/drawingml/2006/table">
            <a:tbl>
              <a:tblPr firstRow="1" bandRow="1">
                <a:tableStyleId>{073A0DAA-6AF3-43AB-8588-CEC1D06C72B9}</a:tableStyleId>
              </a:tblPr>
              <a:tblGrid>
                <a:gridCol w="2968739">
                  <a:extLst>
                    <a:ext uri="{9D8B030D-6E8A-4147-A177-3AD203B41FA5}">
                      <a16:colId xmlns:a16="http://schemas.microsoft.com/office/drawing/2014/main" val="2923080230"/>
                    </a:ext>
                  </a:extLst>
                </a:gridCol>
                <a:gridCol w="3953270">
                  <a:extLst>
                    <a:ext uri="{9D8B030D-6E8A-4147-A177-3AD203B41FA5}">
                      <a16:colId xmlns:a16="http://schemas.microsoft.com/office/drawing/2014/main" val="1616874658"/>
                    </a:ext>
                  </a:extLst>
                </a:gridCol>
              </a:tblGrid>
              <a:tr h="554367">
                <a:tc>
                  <a:txBody>
                    <a:bodyPr/>
                    <a:lstStyle/>
                    <a:p>
                      <a:pPr algn="ctr"/>
                      <a:r>
                        <a:rPr lang="en-US" sz="2400" b="1">
                          <a:latin typeface="Palatino Linotype" panose="02040502050505030304" pitchFamily="18" charset="0"/>
                        </a:rPr>
                        <a:t>Plan Features</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2400" b="1">
                          <a:latin typeface="Palatino Linotype" panose="02040502050505030304" pitchFamily="18" charset="0"/>
                        </a:rPr>
                        <a:t>Benefit</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253787891"/>
                  </a:ext>
                </a:extLst>
              </a:tr>
              <a:tr h="917886">
                <a:tc>
                  <a:txBody>
                    <a:bodyPr/>
                    <a:lstStyle/>
                    <a:p>
                      <a:pPr algn="ctr"/>
                      <a:r>
                        <a:rPr lang="en-US" sz="2400" b="1">
                          <a:solidFill>
                            <a:schemeClr val="tx1"/>
                          </a:solidFill>
                          <a:latin typeface="Palatino Linotype" panose="02040502050505030304" pitchFamily="18" charset="0"/>
                        </a:rPr>
                        <a:t>Maximum Monthly Benefit</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50% of monthly salary up to $6,000 per month</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370668"/>
                  </a:ext>
                </a:extLst>
              </a:tr>
              <a:tr h="554367">
                <a:tc>
                  <a:txBody>
                    <a:bodyPr/>
                    <a:lstStyle/>
                    <a:p>
                      <a:pPr algn="ctr"/>
                      <a:r>
                        <a:rPr lang="en-US" sz="2400" b="1">
                          <a:solidFill>
                            <a:schemeClr val="tx1"/>
                          </a:solidFill>
                          <a:latin typeface="Palatino Linotype" panose="02040502050505030304" pitchFamily="18" charset="0"/>
                        </a:rPr>
                        <a:t>Elimination</a:t>
                      </a:r>
                      <a:r>
                        <a:rPr lang="en-US" sz="2400" b="1" baseline="0">
                          <a:solidFill>
                            <a:schemeClr val="tx1"/>
                          </a:solidFill>
                          <a:latin typeface="Palatino Linotype" panose="02040502050505030304" pitchFamily="18" charset="0"/>
                        </a:rPr>
                        <a:t> Period</a:t>
                      </a:r>
                      <a:endParaRPr lang="en-US" sz="2400" b="1">
                        <a:solidFill>
                          <a:schemeClr val="tx1"/>
                        </a:solidFill>
                        <a:latin typeface="Palatino Linotype" panose="02040502050505030304" pitchFamily="18" charset="0"/>
                      </a:endParaRP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180 Calendar Days</a:t>
                      </a:r>
                      <a:r>
                        <a:rPr lang="en-US" sz="2400" b="0" baseline="0">
                          <a:solidFill>
                            <a:schemeClr val="tx1"/>
                          </a:solidFill>
                          <a:latin typeface="Palatino Linotype" panose="02040502050505030304" pitchFamily="18" charset="0"/>
                        </a:rPr>
                        <a:t> </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440563"/>
                  </a:ext>
                </a:extLst>
              </a:tr>
              <a:tr h="917886">
                <a:tc>
                  <a:txBody>
                    <a:bodyPr/>
                    <a:lstStyle/>
                    <a:p>
                      <a:pPr algn="ctr"/>
                      <a:r>
                        <a:rPr lang="en-US" sz="2400" b="1">
                          <a:solidFill>
                            <a:schemeClr val="tx1"/>
                          </a:solidFill>
                          <a:latin typeface="Palatino Linotype" panose="02040502050505030304" pitchFamily="18" charset="0"/>
                        </a:rPr>
                        <a:t>Maximum Benefit Duration</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To Social</a:t>
                      </a:r>
                      <a:r>
                        <a:rPr lang="en-US" sz="2400" b="0" baseline="0">
                          <a:solidFill>
                            <a:schemeClr val="tx1"/>
                          </a:solidFill>
                          <a:latin typeface="Palatino Linotype" panose="02040502050505030304" pitchFamily="18" charset="0"/>
                        </a:rPr>
                        <a:t> Security Normal Retirement Age</a:t>
                      </a:r>
                      <a:endParaRPr lang="en-US" sz="2400" b="0">
                        <a:solidFill>
                          <a:schemeClr val="tx1"/>
                        </a:solidFill>
                        <a:latin typeface="Palatino Linotype" panose="02040502050505030304" pitchFamily="18" charset="0"/>
                      </a:endParaRP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082339"/>
                  </a:ext>
                </a:extLst>
              </a:tr>
              <a:tr h="917886">
                <a:tc>
                  <a:txBody>
                    <a:bodyPr/>
                    <a:lstStyle/>
                    <a:p>
                      <a:pPr algn="ctr"/>
                      <a:r>
                        <a:rPr lang="en-US" sz="2400" b="1">
                          <a:solidFill>
                            <a:schemeClr val="tx1"/>
                          </a:solidFill>
                          <a:latin typeface="Palatino Linotype" panose="02040502050505030304" pitchFamily="18" charset="0"/>
                        </a:rPr>
                        <a:t>Pre-Existing Condition</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a:solidFill>
                            <a:schemeClr val="tx1"/>
                          </a:solidFill>
                          <a:latin typeface="Palatino Linotype" panose="02040502050505030304" pitchFamily="18" charset="0"/>
                        </a:rPr>
                        <a:t>3/12</a:t>
                      </a:r>
                    </a:p>
                  </a:txBody>
                  <a:tcPr marL="136320" marR="136320" marT="68160" marB="68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761555"/>
                  </a:ext>
                </a:extLst>
              </a:tr>
            </a:tbl>
          </a:graphicData>
        </a:graphic>
      </p:graphicFrame>
      <p:sp>
        <p:nvSpPr>
          <p:cNvPr id="11" name="TextBox 10">
            <a:extLst>
              <a:ext uri="{FF2B5EF4-FFF2-40B4-BE49-F238E27FC236}">
                <a16:creationId xmlns:a16="http://schemas.microsoft.com/office/drawing/2014/main" id="{92C2E01E-C47C-4A0C-8088-EE6A190E45CF}"/>
              </a:ext>
            </a:extLst>
          </p:cNvPr>
          <p:cNvSpPr txBox="1"/>
          <p:nvPr/>
        </p:nvSpPr>
        <p:spPr>
          <a:xfrm>
            <a:off x="5538692" y="6026045"/>
            <a:ext cx="599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0">
                <a:ln>
                  <a:noFill/>
                </a:ln>
                <a:effectLst/>
                <a:uLnTx/>
                <a:uFillTx/>
                <a:latin typeface="Palatino Linotype" panose="02040502050505030304" pitchFamily="18" charset="0"/>
                <a:cs typeface="Arial"/>
              </a:rPr>
              <a:t>Open enrollment for this benefit only occurs when an employee is FIRST eligible for this benefit</a:t>
            </a:r>
          </a:p>
        </p:txBody>
      </p:sp>
      <p:pic>
        <p:nvPicPr>
          <p:cNvPr id="12" name="Picture 11">
            <a:extLst>
              <a:ext uri="{FF2B5EF4-FFF2-40B4-BE49-F238E27FC236}">
                <a16:creationId xmlns:a16="http://schemas.microsoft.com/office/drawing/2014/main" id="{657E5079-2A61-4030-8494-A64A9A4016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Tree>
    <p:extLst>
      <p:ext uri="{BB962C8B-B14F-4D97-AF65-F5344CB8AC3E}">
        <p14:creationId xmlns:p14="http://schemas.microsoft.com/office/powerpoint/2010/main" val="5631226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359880" y="247451"/>
            <a:ext cx="2808560" cy="2533185"/>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2800" kern="1200" dirty="0">
                <a:solidFill>
                  <a:schemeClr val="bg1"/>
                </a:solidFill>
                <a:latin typeface="Palatino Linotype" panose="02040502050505030304" pitchFamily="18" charset="0"/>
              </a:rPr>
              <a:t>Accident Coverage</a:t>
            </a:r>
            <a:endParaRPr lang="en-US" sz="2800" kern="1200" dirty="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723179" y="6410473"/>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25</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TextBox 7">
            <a:extLst>
              <a:ext uri="{FF2B5EF4-FFF2-40B4-BE49-F238E27FC236}">
                <a16:creationId xmlns:a16="http://schemas.microsoft.com/office/drawing/2014/main" id="{C973B5F3-ECD9-4496-A6E2-5670141E6D33}"/>
              </a:ext>
            </a:extLst>
          </p:cNvPr>
          <p:cNvSpPr txBox="1"/>
          <p:nvPr/>
        </p:nvSpPr>
        <p:spPr>
          <a:xfrm>
            <a:off x="242324" y="4180633"/>
            <a:ext cx="1314175" cy="1015663"/>
          </a:xfrm>
          <a:prstGeom prst="rect">
            <a:avLst/>
          </a:prstGeom>
          <a:noFill/>
        </p:spPr>
        <p:txBody>
          <a:bodyPr wrap="square" rtlCol="0">
            <a:spAutoFit/>
          </a:bodyPr>
          <a:lstStyle/>
          <a:p>
            <a:pPr algn="ctr"/>
            <a:r>
              <a:rPr lang="en-US" sz="2000" b="1" dirty="0">
                <a:solidFill>
                  <a:schemeClr val="bg1"/>
                </a:solidFill>
                <a:latin typeface="Palatino Linotype" panose="02040502050505030304" pitchFamily="18" charset="0"/>
              </a:rPr>
              <a:t>$50 Wellness Benefit</a:t>
            </a:r>
          </a:p>
        </p:txBody>
      </p:sp>
      <p:pic>
        <p:nvPicPr>
          <p:cNvPr id="10" name="Picture 9" descr="A picture containing text, human face, swimwear, screenshot&#10;&#10;Description automatically generated">
            <a:extLst>
              <a:ext uri="{FF2B5EF4-FFF2-40B4-BE49-F238E27FC236}">
                <a16:creationId xmlns:a16="http://schemas.microsoft.com/office/drawing/2014/main" id="{221B5D08-7AA5-90D0-8CE7-98EBEF832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52" y="449160"/>
            <a:ext cx="6318489" cy="6326438"/>
          </a:xfrm>
          <a:prstGeom prst="rect">
            <a:avLst/>
          </a:prstGeom>
        </p:spPr>
      </p:pic>
    </p:spTree>
    <p:extLst>
      <p:ext uri="{BB962C8B-B14F-4D97-AF65-F5344CB8AC3E}">
        <p14:creationId xmlns:p14="http://schemas.microsoft.com/office/powerpoint/2010/main" val="3388591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359880" y="247451"/>
            <a:ext cx="2808560" cy="2533185"/>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2800" kern="1200">
                <a:solidFill>
                  <a:schemeClr val="bg1"/>
                </a:solidFill>
                <a:latin typeface="Palatino Linotype" panose="02040502050505030304" pitchFamily="18" charset="0"/>
              </a:rPr>
              <a:t>Critical Illness Coverage</a:t>
            </a:r>
            <a:endParaRPr lang="en-US" sz="2800" kern="120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723179" y="6410473"/>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26</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TextBox 7">
            <a:extLst>
              <a:ext uri="{FF2B5EF4-FFF2-40B4-BE49-F238E27FC236}">
                <a16:creationId xmlns:a16="http://schemas.microsoft.com/office/drawing/2014/main" id="{C973B5F3-ECD9-4496-A6E2-5670141E6D33}"/>
              </a:ext>
            </a:extLst>
          </p:cNvPr>
          <p:cNvSpPr txBox="1"/>
          <p:nvPr/>
        </p:nvSpPr>
        <p:spPr>
          <a:xfrm>
            <a:off x="0" y="3061702"/>
            <a:ext cx="1314175" cy="1015663"/>
          </a:xfrm>
          <a:prstGeom prst="rect">
            <a:avLst/>
          </a:prstGeom>
          <a:noFill/>
        </p:spPr>
        <p:txBody>
          <a:bodyPr wrap="square" rtlCol="0">
            <a:spAutoFit/>
          </a:bodyPr>
          <a:lstStyle/>
          <a:p>
            <a:pPr algn="ctr"/>
            <a:r>
              <a:rPr lang="en-US" sz="2000" b="1">
                <a:solidFill>
                  <a:schemeClr val="bg1"/>
                </a:solidFill>
                <a:latin typeface="Palatino Linotype" panose="02040502050505030304" pitchFamily="18" charset="0"/>
              </a:rPr>
              <a:t>$50 Wellness Benefit</a:t>
            </a:r>
          </a:p>
        </p:txBody>
      </p:sp>
      <p:graphicFrame>
        <p:nvGraphicFramePr>
          <p:cNvPr id="9" name="Table 8">
            <a:extLst>
              <a:ext uri="{FF2B5EF4-FFF2-40B4-BE49-F238E27FC236}">
                <a16:creationId xmlns:a16="http://schemas.microsoft.com/office/drawing/2014/main" id="{047F196A-709D-44FF-BD61-6462042BCD26}"/>
              </a:ext>
            </a:extLst>
          </p:cNvPr>
          <p:cNvGraphicFramePr>
            <a:graphicFrameLocks noGrp="1"/>
          </p:cNvGraphicFramePr>
          <p:nvPr>
            <p:extLst>
              <p:ext uri="{D42A27DB-BD31-4B8C-83A1-F6EECF244321}">
                <p14:modId xmlns:p14="http://schemas.microsoft.com/office/powerpoint/2010/main" val="3852061589"/>
              </p:ext>
            </p:extLst>
          </p:nvPr>
        </p:nvGraphicFramePr>
        <p:xfrm>
          <a:off x="2913100" y="5327655"/>
          <a:ext cx="7575944" cy="1391658"/>
        </p:xfrm>
        <a:graphic>
          <a:graphicData uri="http://schemas.openxmlformats.org/drawingml/2006/table">
            <a:tbl>
              <a:tblPr firstRow="1" bandRow="1">
                <a:tableStyleId>{073A0DAA-6AF3-43AB-8588-CEC1D06C72B9}</a:tableStyleId>
              </a:tblPr>
              <a:tblGrid>
                <a:gridCol w="1893986">
                  <a:extLst>
                    <a:ext uri="{9D8B030D-6E8A-4147-A177-3AD203B41FA5}">
                      <a16:colId xmlns:a16="http://schemas.microsoft.com/office/drawing/2014/main" val="292961483"/>
                    </a:ext>
                  </a:extLst>
                </a:gridCol>
                <a:gridCol w="1893986">
                  <a:extLst>
                    <a:ext uri="{9D8B030D-6E8A-4147-A177-3AD203B41FA5}">
                      <a16:colId xmlns:a16="http://schemas.microsoft.com/office/drawing/2014/main" val="395479480"/>
                    </a:ext>
                  </a:extLst>
                </a:gridCol>
                <a:gridCol w="1893986">
                  <a:extLst>
                    <a:ext uri="{9D8B030D-6E8A-4147-A177-3AD203B41FA5}">
                      <a16:colId xmlns:a16="http://schemas.microsoft.com/office/drawing/2014/main" val="3026976646"/>
                    </a:ext>
                  </a:extLst>
                </a:gridCol>
                <a:gridCol w="1893986">
                  <a:extLst>
                    <a:ext uri="{9D8B030D-6E8A-4147-A177-3AD203B41FA5}">
                      <a16:colId xmlns:a16="http://schemas.microsoft.com/office/drawing/2014/main" val="363458157"/>
                    </a:ext>
                  </a:extLst>
                </a:gridCol>
              </a:tblGrid>
              <a:tr h="298885">
                <a:tc>
                  <a:txBody>
                    <a:bodyPr/>
                    <a:lstStyle/>
                    <a:p>
                      <a:pPr algn="ctr"/>
                      <a:r>
                        <a:rPr lang="en-US" sz="1600">
                          <a:solidFill>
                            <a:schemeClr val="bg1"/>
                          </a:solidFill>
                          <a:latin typeface="Palatino Linotype" panose="02040502050505030304" pitchFamily="18" charset="0"/>
                        </a:rPr>
                        <a:t>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a:solidFill>
                            <a:schemeClr val="bg1"/>
                          </a:solidFill>
                          <a:latin typeface="Palatino Linotype" panose="02040502050505030304" pitchFamily="18" charset="0"/>
                        </a:rPr>
                        <a:t>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dirty="0">
                          <a:solidFill>
                            <a:schemeClr val="bg1"/>
                          </a:solidFill>
                          <a:latin typeface="Palatino Linotype" panose="02040502050505030304" pitchFamily="18" charset="0"/>
                        </a:rPr>
                        <a:t>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dirty="0">
                          <a:solidFill>
                            <a:schemeClr val="bg1"/>
                          </a:solidFill>
                          <a:latin typeface="Palatino Linotype" panose="02040502050505030304" pitchFamily="18" charset="0"/>
                        </a:rPr>
                        <a:t>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817973198"/>
                  </a:ext>
                </a:extLst>
              </a:tr>
              <a:tr h="461913">
                <a:tc>
                  <a:txBody>
                    <a:bodyPr/>
                    <a:lstStyle/>
                    <a:p>
                      <a:pPr algn="ctr"/>
                      <a:r>
                        <a:rPr lang="en-US" sz="1400">
                          <a:solidFill>
                            <a:schemeClr val="tx1"/>
                          </a:solidFill>
                          <a:latin typeface="Palatino Linotype" panose="02040502050505030304" pitchFamily="18" charset="0"/>
                        </a:rPr>
                        <a:t>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Palatino Linotype" panose="02040502050505030304" pitchFamily="18" charset="0"/>
                        </a:rPr>
                        <a:t>$20,000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Palatino Linotype" panose="02040502050505030304" pitchFamily="18" charset="0"/>
                        </a:rPr>
                        <a:t>50% of Employee 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Palatino Linotype" panose="02040502050505030304" pitchFamily="18" charset="0"/>
                        </a:rPr>
                        <a:t>50% of Employee 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3638611"/>
                  </a:ext>
                </a:extLst>
              </a:tr>
              <a:tr h="538218">
                <a:tc>
                  <a:txBody>
                    <a:bodyPr/>
                    <a:lstStyle/>
                    <a:p>
                      <a:pPr algn="ctr"/>
                      <a:r>
                        <a:rPr lang="en-US" sz="1400">
                          <a:solidFill>
                            <a:schemeClr val="tx1"/>
                          </a:solidFill>
                          <a:latin typeface="Palatino Linotype" panose="02040502050505030304" pitchFamily="18" charset="0"/>
                        </a:rPr>
                        <a:t>Guaranteed Issue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Palatino Linotype" panose="02040502050505030304" pitchFamily="18" charset="0"/>
                        </a:rPr>
                        <a:t>$20,000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Palatino Linotype" panose="02040502050505030304" pitchFamily="18" charset="0"/>
                        </a:rPr>
                        <a:t>$10,000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Palatino Linotype" panose="02040502050505030304" pitchFamily="18" charset="0"/>
                        </a:rPr>
                        <a:t>$10,000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915065"/>
                  </a:ext>
                </a:extLst>
              </a:tr>
            </a:tbl>
          </a:graphicData>
        </a:graphic>
      </p:graphicFrame>
      <p:pic>
        <p:nvPicPr>
          <p:cNvPr id="10" name="Picture 9" descr="A picture containing text, clothing, screenshot, person&#10;&#10;Description automatically generated">
            <a:extLst>
              <a:ext uri="{FF2B5EF4-FFF2-40B4-BE49-F238E27FC236}">
                <a16:creationId xmlns:a16="http://schemas.microsoft.com/office/drawing/2014/main" id="{FADBC3A2-E515-4F26-39A1-13EF9116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737" y="0"/>
            <a:ext cx="5232669" cy="5213618"/>
          </a:xfrm>
          <a:prstGeom prst="rect">
            <a:avLst/>
          </a:prstGeom>
        </p:spPr>
      </p:pic>
    </p:spTree>
    <p:extLst>
      <p:ext uri="{BB962C8B-B14F-4D97-AF65-F5344CB8AC3E}">
        <p14:creationId xmlns:p14="http://schemas.microsoft.com/office/powerpoint/2010/main" val="11722123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1CA-AF94-44C7-8EBD-3D6ABA7DF44D}"/>
              </a:ext>
            </a:extLst>
          </p:cNvPr>
          <p:cNvSpPr>
            <a:spLocks noGrp="1"/>
          </p:cNvSpPr>
          <p:nvPr>
            <p:ph type="title"/>
          </p:nvPr>
        </p:nvSpPr>
        <p:spPr>
          <a:xfrm>
            <a:off x="552099" y="132318"/>
            <a:ext cx="10078844" cy="1325563"/>
          </a:xfrm>
        </p:spPr>
        <p:txBody>
          <a:bodyPr/>
          <a:lstStyle/>
          <a:p>
            <a:pPr algn="ctr"/>
            <a:r>
              <a:rPr lang="en-US" sz="5000">
                <a:solidFill>
                  <a:srgbClr val="006600"/>
                </a:solidFill>
                <a:latin typeface="Palatino Linotype" panose="02040502050505030304" pitchFamily="18" charset="0"/>
              </a:rPr>
              <a:t>Critical Illness Insurance</a:t>
            </a:r>
            <a:br>
              <a:rPr lang="en-US" sz="5000">
                <a:solidFill>
                  <a:srgbClr val="C00000"/>
                </a:solidFill>
              </a:rPr>
            </a:br>
            <a:endParaRPr lang="en-US" sz="3000">
              <a:solidFill>
                <a:srgbClr val="C00000"/>
              </a:solidFill>
            </a:endParaRPr>
          </a:p>
        </p:txBody>
      </p:sp>
      <p:sp>
        <p:nvSpPr>
          <p:cNvPr id="5" name="Slide Number Placeholder 4">
            <a:extLst>
              <a:ext uri="{FF2B5EF4-FFF2-40B4-BE49-F238E27FC236}">
                <a16:creationId xmlns:a16="http://schemas.microsoft.com/office/drawing/2014/main" id="{750316EB-ECF3-45A5-8EF0-3D85DFB67AE7}"/>
              </a:ext>
            </a:extLst>
          </p:cNvPr>
          <p:cNvSpPr>
            <a:spLocks noGrp="1"/>
          </p:cNvSpPr>
          <p:nvPr>
            <p:ph type="sldNum" sz="quarter" idx="12"/>
          </p:nvPr>
        </p:nvSpPr>
        <p:spPr/>
        <p:txBody>
          <a:bodyPr/>
          <a:lstStyle/>
          <a:p>
            <a:fld id="{4EF8192F-8918-409B-A401-18C54A4BEC1B}" type="slidenum">
              <a:rPr lang="en-US" sz="1200" smtClean="0">
                <a:solidFill>
                  <a:srgbClr val="FFFFFF"/>
                </a:solidFill>
              </a:rPr>
              <a:t>27</a:t>
            </a:fld>
            <a:endParaRPr lang="en-US">
              <a:solidFill>
                <a:srgbClr val="FFFFFF"/>
              </a:solidFill>
            </a:endParaRPr>
          </a:p>
        </p:txBody>
      </p:sp>
      <p:graphicFrame>
        <p:nvGraphicFramePr>
          <p:cNvPr id="7" name="Table 8">
            <a:extLst>
              <a:ext uri="{FF2B5EF4-FFF2-40B4-BE49-F238E27FC236}">
                <a16:creationId xmlns:a16="http://schemas.microsoft.com/office/drawing/2014/main" id="{7B6367E0-7D05-434D-9DF6-9C72C788622D}"/>
              </a:ext>
            </a:extLst>
          </p:cNvPr>
          <p:cNvGraphicFramePr>
            <a:graphicFrameLocks noGrp="1"/>
          </p:cNvGraphicFramePr>
          <p:nvPr>
            <p:ph idx="1"/>
            <p:extLst>
              <p:ext uri="{D42A27DB-BD31-4B8C-83A1-F6EECF244321}">
                <p14:modId xmlns:p14="http://schemas.microsoft.com/office/powerpoint/2010/main" val="2807585517"/>
              </p:ext>
            </p:extLst>
          </p:nvPr>
        </p:nvGraphicFramePr>
        <p:xfrm>
          <a:off x="3066206" y="1325563"/>
          <a:ext cx="5050630" cy="4113782"/>
        </p:xfrm>
        <a:graphic>
          <a:graphicData uri="http://schemas.openxmlformats.org/drawingml/2006/table">
            <a:tbl>
              <a:tblPr firstRow="1" bandRow="1">
                <a:tableStyleId>{073A0DAA-6AF3-43AB-8588-CEC1D06C72B9}</a:tableStyleId>
              </a:tblPr>
              <a:tblGrid>
                <a:gridCol w="2525315">
                  <a:extLst>
                    <a:ext uri="{9D8B030D-6E8A-4147-A177-3AD203B41FA5}">
                      <a16:colId xmlns:a16="http://schemas.microsoft.com/office/drawing/2014/main" val="292961483"/>
                    </a:ext>
                  </a:extLst>
                </a:gridCol>
                <a:gridCol w="2525315">
                  <a:extLst>
                    <a:ext uri="{9D8B030D-6E8A-4147-A177-3AD203B41FA5}">
                      <a16:colId xmlns:a16="http://schemas.microsoft.com/office/drawing/2014/main" val="395479480"/>
                    </a:ext>
                  </a:extLst>
                </a:gridCol>
              </a:tblGrid>
              <a:tr h="483111">
                <a:tc>
                  <a:txBody>
                    <a:bodyPr/>
                    <a:lstStyle/>
                    <a:p>
                      <a:pPr algn="ctr"/>
                      <a:r>
                        <a:rPr lang="en-US" sz="1600">
                          <a:latin typeface="Palatino Linotype" panose="02040502050505030304" pitchFamily="18" charset="0"/>
                        </a:rPr>
                        <a:t>Covered Illnesses*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1600">
                          <a:latin typeface="Palatino Linotype" panose="02040502050505030304" pitchFamily="18" charset="0"/>
                        </a:rPr>
                        <a:t>% of scheduled benefit for first occurrence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817973198"/>
                  </a:ext>
                </a:extLst>
              </a:tr>
              <a:tr h="378810">
                <a:tc>
                  <a:txBody>
                    <a:bodyPr/>
                    <a:lstStyle/>
                    <a:p>
                      <a:pPr algn="ctr"/>
                      <a:r>
                        <a:rPr lang="en-US" sz="1400">
                          <a:latin typeface="Palatino Linotype" panose="02040502050505030304" pitchFamily="18" charset="0"/>
                        </a:rPr>
                        <a:t>Alzheimer’s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3638611"/>
                  </a:ext>
                </a:extLst>
              </a:tr>
              <a:tr h="365760">
                <a:tc>
                  <a:txBody>
                    <a:bodyPr/>
                    <a:lstStyle/>
                    <a:p>
                      <a:pPr algn="ctr"/>
                      <a:r>
                        <a:rPr lang="en-US" sz="1400">
                          <a:latin typeface="Palatino Linotype" panose="02040502050505030304" pitchFamily="18" charset="0"/>
                        </a:rPr>
                        <a:t>Benign Brain Tumor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618014"/>
                  </a:ext>
                </a:extLst>
              </a:tr>
              <a:tr h="351692">
                <a:tc>
                  <a:txBody>
                    <a:bodyPr/>
                    <a:lstStyle/>
                    <a:p>
                      <a:pPr algn="ctr"/>
                      <a:r>
                        <a:rPr lang="en-US" sz="1400">
                          <a:latin typeface="Palatino Linotype" panose="02040502050505030304" pitchFamily="18" charset="0"/>
                        </a:rPr>
                        <a:t>Carcinoma in Situ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1821494"/>
                  </a:ext>
                </a:extLst>
              </a:tr>
              <a:tr h="0">
                <a:tc>
                  <a:txBody>
                    <a:bodyPr/>
                    <a:lstStyle/>
                    <a:p>
                      <a:pPr algn="ctr"/>
                      <a:r>
                        <a:rPr lang="en-US" sz="1400">
                          <a:latin typeface="Palatino Linotype" panose="02040502050505030304" pitchFamily="18" charset="0"/>
                        </a:rPr>
                        <a:t>Coma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915065"/>
                  </a:ext>
                </a:extLst>
              </a:tr>
              <a:tr h="0">
                <a:tc>
                  <a:txBody>
                    <a:bodyPr/>
                    <a:lstStyle/>
                    <a:p>
                      <a:pPr algn="ctr"/>
                      <a:r>
                        <a:rPr lang="en-US" sz="1400">
                          <a:latin typeface="Palatino Linotype" panose="02040502050505030304" pitchFamily="18" charset="0"/>
                        </a:rPr>
                        <a:t>Coronary Artery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884714"/>
                  </a:ext>
                </a:extLst>
              </a:tr>
              <a:tr h="0">
                <a:tc>
                  <a:txBody>
                    <a:bodyPr/>
                    <a:lstStyle/>
                    <a:p>
                      <a:pPr algn="ctr"/>
                      <a:r>
                        <a:rPr lang="en-US" sz="1400">
                          <a:latin typeface="Palatino Linotype" panose="02040502050505030304" pitchFamily="18" charset="0"/>
                        </a:rPr>
                        <a:t>Heart Attack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477295"/>
                  </a:ext>
                </a:extLst>
              </a:tr>
              <a:tr h="0">
                <a:tc>
                  <a:txBody>
                    <a:bodyPr/>
                    <a:lstStyle/>
                    <a:p>
                      <a:pPr algn="ctr"/>
                      <a:r>
                        <a:rPr lang="en-US" sz="1400">
                          <a:latin typeface="Palatino Linotype" panose="02040502050505030304" pitchFamily="18" charset="0"/>
                        </a:rPr>
                        <a:t>Invasive 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247493"/>
                  </a:ext>
                </a:extLst>
              </a:tr>
              <a:tr h="0">
                <a:tc>
                  <a:txBody>
                    <a:bodyPr/>
                    <a:lstStyle/>
                    <a:p>
                      <a:pPr algn="ctr"/>
                      <a:r>
                        <a:rPr lang="en-US" sz="1400">
                          <a:latin typeface="Palatino Linotype" panose="02040502050505030304" pitchFamily="18" charset="0"/>
                        </a:rPr>
                        <a:t>Major Organ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63483"/>
                  </a:ext>
                </a:extLst>
              </a:tr>
              <a:tr h="0">
                <a:tc>
                  <a:txBody>
                    <a:bodyPr/>
                    <a:lstStyle/>
                    <a:p>
                      <a:pPr algn="ctr"/>
                      <a:r>
                        <a:rPr lang="en-US" sz="1400">
                          <a:latin typeface="Palatino Linotype" panose="02040502050505030304" pitchFamily="18" charset="0"/>
                        </a:rPr>
                        <a:t>Multiple Sclerosis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662697"/>
                  </a:ext>
                </a:extLst>
              </a:tr>
              <a:tr h="0">
                <a:tc>
                  <a:txBody>
                    <a:bodyPr/>
                    <a:lstStyle/>
                    <a:p>
                      <a:pPr algn="ctr"/>
                      <a:r>
                        <a:rPr lang="en-US" sz="1400">
                          <a:latin typeface="Palatino Linotype" panose="02040502050505030304" pitchFamily="18" charset="0"/>
                        </a:rPr>
                        <a:t>Parkinson’s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084189"/>
                  </a:ext>
                </a:extLst>
              </a:tr>
              <a:tr h="0">
                <a:tc>
                  <a:txBody>
                    <a:bodyPr/>
                    <a:lstStyle/>
                    <a:p>
                      <a:pPr algn="ctr"/>
                      <a:r>
                        <a:rPr lang="en-US" sz="1400">
                          <a:latin typeface="Palatino Linotype" panose="02040502050505030304" pitchFamily="18" charset="0"/>
                        </a:rPr>
                        <a:t>Stroke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890516"/>
                  </a:ext>
                </a:extLst>
              </a:tr>
            </a:tbl>
          </a:graphicData>
        </a:graphic>
      </p:graphicFrame>
      <p:sp>
        <p:nvSpPr>
          <p:cNvPr id="3" name="TextBox 2">
            <a:extLst>
              <a:ext uri="{FF2B5EF4-FFF2-40B4-BE49-F238E27FC236}">
                <a16:creationId xmlns:a16="http://schemas.microsoft.com/office/drawing/2014/main" id="{D114826F-4CC6-496D-A0F3-1F737A72120B}"/>
              </a:ext>
            </a:extLst>
          </p:cNvPr>
          <p:cNvSpPr txBox="1"/>
          <p:nvPr/>
        </p:nvSpPr>
        <p:spPr>
          <a:xfrm>
            <a:off x="1026943" y="6356350"/>
            <a:ext cx="9242474" cy="369332"/>
          </a:xfrm>
          <a:prstGeom prst="rect">
            <a:avLst/>
          </a:prstGeom>
          <a:noFill/>
        </p:spPr>
        <p:txBody>
          <a:bodyPr wrap="square" rtlCol="0">
            <a:spAutoFit/>
          </a:bodyPr>
          <a:lstStyle/>
          <a:p>
            <a:r>
              <a:rPr lang="en-US">
                <a:latin typeface="Palatino Linotype" panose="02040502050505030304" pitchFamily="18" charset="0"/>
              </a:rPr>
              <a:t>* This is not a complete list of covered illnesses, please refer to your schedule of benefits</a:t>
            </a:r>
          </a:p>
        </p:txBody>
      </p:sp>
    </p:spTree>
    <p:extLst>
      <p:ext uri="{BB962C8B-B14F-4D97-AF65-F5344CB8AC3E}">
        <p14:creationId xmlns:p14="http://schemas.microsoft.com/office/powerpoint/2010/main" val="33340156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359880" y="384187"/>
            <a:ext cx="2808560" cy="2533185"/>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2800" kern="1200">
                <a:solidFill>
                  <a:schemeClr val="bg1"/>
                </a:solidFill>
                <a:latin typeface="Palatino Linotype" panose="02040502050505030304" pitchFamily="18" charset="0"/>
              </a:rPr>
              <a:t>Resource Advisor*</a:t>
            </a:r>
            <a:endParaRPr lang="en-US" sz="2800" kern="120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178443" y="6354188"/>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28</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TextBox 7">
            <a:extLst>
              <a:ext uri="{FF2B5EF4-FFF2-40B4-BE49-F238E27FC236}">
                <a16:creationId xmlns:a16="http://schemas.microsoft.com/office/drawing/2014/main" id="{C973B5F3-ECD9-4496-A6E2-5670141E6D33}"/>
              </a:ext>
            </a:extLst>
          </p:cNvPr>
          <p:cNvSpPr txBox="1"/>
          <p:nvPr/>
        </p:nvSpPr>
        <p:spPr>
          <a:xfrm>
            <a:off x="2013557" y="5940851"/>
            <a:ext cx="1269478" cy="646331"/>
          </a:xfrm>
          <a:prstGeom prst="rect">
            <a:avLst/>
          </a:prstGeom>
          <a:noFill/>
        </p:spPr>
        <p:txBody>
          <a:bodyPr wrap="square" rtlCol="0">
            <a:spAutoFit/>
          </a:bodyPr>
          <a:lstStyle/>
          <a:p>
            <a:pPr algn="ctr"/>
            <a:r>
              <a:rPr lang="en-US" sz="1200">
                <a:latin typeface="Palatino Linotype" panose="02040502050505030304" pitchFamily="18" charset="0"/>
              </a:rPr>
              <a:t>*Included with Disability Coverage</a:t>
            </a:r>
          </a:p>
        </p:txBody>
      </p:sp>
      <p:pic>
        <p:nvPicPr>
          <p:cNvPr id="11" name="Picture 10" descr="Graphical user interface, text&#10;&#10;Description automatically generated">
            <a:extLst>
              <a:ext uri="{FF2B5EF4-FFF2-40B4-BE49-F238E27FC236}">
                <a16:creationId xmlns:a16="http://schemas.microsoft.com/office/drawing/2014/main" id="{F7021DB6-A39C-43C4-A243-3150E34AB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948" y="101600"/>
            <a:ext cx="6273900" cy="6664213"/>
          </a:xfrm>
          <a:prstGeom prst="rect">
            <a:avLst/>
          </a:prstGeom>
        </p:spPr>
      </p:pic>
    </p:spTree>
    <p:extLst>
      <p:ext uri="{BB962C8B-B14F-4D97-AF65-F5344CB8AC3E}">
        <p14:creationId xmlns:p14="http://schemas.microsoft.com/office/powerpoint/2010/main" val="39988306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206144" y="270818"/>
            <a:ext cx="2808560" cy="2533185"/>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2800" kern="1200" dirty="0">
                <a:solidFill>
                  <a:schemeClr val="bg1"/>
                </a:solidFill>
                <a:latin typeface="Palatino Linotype" panose="02040502050505030304" pitchFamily="18" charset="0"/>
              </a:rPr>
              <a:t>Resource Advisor*</a:t>
            </a:r>
            <a:endParaRPr lang="en-US" sz="2800" kern="1200" dirty="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178443" y="6354188"/>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29</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TextBox 7">
            <a:extLst>
              <a:ext uri="{FF2B5EF4-FFF2-40B4-BE49-F238E27FC236}">
                <a16:creationId xmlns:a16="http://schemas.microsoft.com/office/drawing/2014/main" id="{C973B5F3-ECD9-4496-A6E2-5670141E6D33}"/>
              </a:ext>
            </a:extLst>
          </p:cNvPr>
          <p:cNvSpPr txBox="1"/>
          <p:nvPr/>
        </p:nvSpPr>
        <p:spPr>
          <a:xfrm>
            <a:off x="609914" y="5241027"/>
            <a:ext cx="1269478" cy="646331"/>
          </a:xfrm>
          <a:prstGeom prst="rect">
            <a:avLst/>
          </a:prstGeom>
          <a:noFill/>
        </p:spPr>
        <p:txBody>
          <a:bodyPr wrap="square" rtlCol="0">
            <a:spAutoFit/>
          </a:bodyPr>
          <a:lstStyle/>
          <a:p>
            <a:pPr algn="ctr"/>
            <a:r>
              <a:rPr lang="en-US" sz="1200" dirty="0">
                <a:latin typeface="Palatino Linotype" panose="02040502050505030304" pitchFamily="18" charset="0"/>
              </a:rPr>
              <a:t>*Included with Disability Coverage</a:t>
            </a:r>
          </a:p>
        </p:txBody>
      </p:sp>
      <p:pic>
        <p:nvPicPr>
          <p:cNvPr id="12" name="Picture 11" descr="A person holding a child&#10;&#10;Description automatically generated with medium confidence">
            <a:extLst>
              <a:ext uri="{FF2B5EF4-FFF2-40B4-BE49-F238E27FC236}">
                <a16:creationId xmlns:a16="http://schemas.microsoft.com/office/drawing/2014/main" id="{1B4A495F-38E6-A23D-86AE-C5721517F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378" y="0"/>
            <a:ext cx="5598225" cy="6708005"/>
          </a:xfrm>
          <a:prstGeom prst="rect">
            <a:avLst/>
          </a:prstGeom>
        </p:spPr>
      </p:pic>
      <p:pic>
        <p:nvPicPr>
          <p:cNvPr id="14" name="Picture 13" descr="A picture containing text, computer, human face, person&#10;&#10;Description automatically generated">
            <a:extLst>
              <a:ext uri="{FF2B5EF4-FFF2-40B4-BE49-F238E27FC236}">
                <a16:creationId xmlns:a16="http://schemas.microsoft.com/office/drawing/2014/main" id="{203E5072-65FE-7ABC-841A-F0D77CD0E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944" y="1377640"/>
            <a:ext cx="3860998" cy="3556183"/>
          </a:xfrm>
          <a:prstGeom prst="rect">
            <a:avLst/>
          </a:prstGeom>
        </p:spPr>
      </p:pic>
    </p:spTree>
    <p:extLst>
      <p:ext uri="{BB962C8B-B14F-4D97-AF65-F5344CB8AC3E}">
        <p14:creationId xmlns:p14="http://schemas.microsoft.com/office/powerpoint/2010/main" val="29104205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E460-6450-4050-9ABC-557C36508D97}"/>
              </a:ext>
            </a:extLst>
          </p:cNvPr>
          <p:cNvSpPr>
            <a:spLocks noGrp="1"/>
          </p:cNvSpPr>
          <p:nvPr>
            <p:ph type="title"/>
          </p:nvPr>
        </p:nvSpPr>
        <p:spPr>
          <a:xfrm>
            <a:off x="838199" y="328612"/>
            <a:ext cx="8720138" cy="704850"/>
          </a:xfrm>
        </p:spPr>
        <p:txBody>
          <a:bodyPr/>
          <a:lstStyle/>
          <a:p>
            <a:r>
              <a:rPr lang="en-US" sz="4800">
                <a:solidFill>
                  <a:srgbClr val="006600"/>
                </a:solidFill>
                <a:latin typeface="Palatino Linotype" panose="02040502050505030304" pitchFamily="18" charset="0"/>
              </a:rPr>
              <a:t>Defined Contribution</a:t>
            </a:r>
          </a:p>
        </p:txBody>
      </p:sp>
      <p:sp>
        <p:nvSpPr>
          <p:cNvPr id="3" name="Content Placeholder 2">
            <a:extLst>
              <a:ext uri="{FF2B5EF4-FFF2-40B4-BE49-F238E27FC236}">
                <a16:creationId xmlns:a16="http://schemas.microsoft.com/office/drawing/2014/main" id="{C12CF394-B7F9-4E56-B794-FAE58CD63A30}"/>
              </a:ext>
            </a:extLst>
          </p:cNvPr>
          <p:cNvSpPr>
            <a:spLocks noGrp="1"/>
          </p:cNvSpPr>
          <p:nvPr>
            <p:ph idx="1"/>
          </p:nvPr>
        </p:nvSpPr>
        <p:spPr>
          <a:xfrm>
            <a:off x="838199" y="1070768"/>
            <a:ext cx="10101147" cy="5468144"/>
          </a:xfrm>
        </p:spPr>
        <p:txBody>
          <a:bodyPr/>
          <a:lstStyle/>
          <a:p>
            <a:pPr marL="342900" indent="-342900">
              <a:buFont typeface="Arial" panose="020B0604020202020204" pitchFamily="34" charset="0"/>
              <a:buChar char="•"/>
            </a:pPr>
            <a:r>
              <a:rPr lang="en-US" sz="2800" b="0">
                <a:solidFill>
                  <a:schemeClr val="tx1"/>
                </a:solidFill>
                <a:latin typeface="Palatino Linotype" panose="02040502050505030304" pitchFamily="18" charset="0"/>
                <a:cs typeface="Arial" panose="020B0604020202020204" pitchFamily="34" charset="0"/>
              </a:rPr>
              <a:t>Amount of money that Group Main Stream provides for employees to purchase benefits</a:t>
            </a:r>
          </a:p>
          <a:p>
            <a:pPr marL="342900" indent="-342900">
              <a:buFont typeface="Arial" panose="020B0604020202020204" pitchFamily="34" charset="0"/>
              <a:buChar char="•"/>
            </a:pPr>
            <a:r>
              <a:rPr lang="en-US" sz="2800" b="0">
                <a:solidFill>
                  <a:schemeClr val="tx1"/>
                </a:solidFill>
                <a:latin typeface="Palatino Linotype" panose="02040502050505030304" pitchFamily="18" charset="0"/>
                <a:cs typeface="Arial" panose="020B0604020202020204" pitchFamily="34" charset="0"/>
              </a:rPr>
              <a:t>Issues in the form of a “credit” to employees</a:t>
            </a:r>
          </a:p>
          <a:p>
            <a:pPr marL="342900" indent="-342900">
              <a:buFont typeface="Arial" panose="020B0604020202020204" pitchFamily="34" charset="0"/>
              <a:buChar char="•"/>
            </a:pPr>
            <a:r>
              <a:rPr lang="en-US" sz="2800" b="0">
                <a:solidFill>
                  <a:schemeClr val="tx1"/>
                </a:solidFill>
                <a:latin typeface="Palatino Linotype" panose="02040502050505030304" pitchFamily="18" charset="0"/>
                <a:cs typeface="Arial" panose="020B0604020202020204" pitchFamily="34" charset="0"/>
              </a:rPr>
              <a:t>Employers financed “credits” are non-taxable, as part of Code Section 125, if “credits” are applied to the purchase of nontaxable benefits such as health, dental or vision insurance</a:t>
            </a:r>
          </a:p>
          <a:p>
            <a:pPr marL="342900" indent="-342900">
              <a:buFont typeface="Arial" panose="020B0604020202020204" pitchFamily="34" charset="0"/>
              <a:buChar char="•"/>
            </a:pPr>
            <a:endParaRPr lang="en-US" sz="2800">
              <a:solidFill>
                <a:schemeClr val="tx1"/>
              </a:solidFill>
              <a:latin typeface="Palatino Linotype" panose="02040502050505030304" pitchFamily="18" charset="0"/>
              <a:cs typeface="Arial" panose="020B0604020202020204" pitchFamily="34" charset="0"/>
            </a:endParaRPr>
          </a:p>
          <a:p>
            <a:pPr marL="285750" lvl="1" indent="-285750">
              <a:lnSpc>
                <a:spcPct val="114000"/>
              </a:lnSpc>
              <a:buClr>
                <a:srgbClr val="00B0F0"/>
              </a:buClr>
              <a:buSzPct val="40000"/>
              <a:buFont typeface="Arial" panose="020B0604020202020204" pitchFamily="34" charset="0"/>
              <a:buChar char="•"/>
            </a:pPr>
            <a:endParaRPr lang="en-US" sz="2800">
              <a:solidFill>
                <a:srgbClr val="695F5D"/>
              </a:solidFill>
              <a:latin typeface="Arial" panose="020B0604020202020204" pitchFamily="34" charset="0"/>
              <a:ea typeface="Hind" charset="0"/>
              <a:cs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823B6A58-623D-4377-A7B7-B02BBD3667CE}"/>
              </a:ext>
            </a:extLst>
          </p:cNvPr>
          <p:cNvSpPr>
            <a:spLocks noGrp="1"/>
          </p:cNvSpPr>
          <p:nvPr>
            <p:ph type="sldNum" sz="quarter" idx="12"/>
          </p:nvPr>
        </p:nvSpPr>
        <p:spPr/>
        <p:txBody>
          <a:bodyPr/>
          <a:lstStyle/>
          <a:p>
            <a:fld id="{4EF8192F-8918-409B-A401-18C54A4BEC1B}" type="slidenum">
              <a:rPr lang="en-US" sz="1200" smtClean="0">
                <a:solidFill>
                  <a:schemeClr val="bg1"/>
                </a:solidFill>
              </a:rPr>
              <a:t>3</a:t>
            </a:fld>
            <a:endParaRPr lang="en-US" sz="1200">
              <a:solidFill>
                <a:schemeClr val="bg1"/>
              </a:solidFill>
            </a:endParaRPr>
          </a:p>
        </p:txBody>
      </p:sp>
      <p:graphicFrame>
        <p:nvGraphicFramePr>
          <p:cNvPr id="4" name="Table 5">
            <a:extLst>
              <a:ext uri="{FF2B5EF4-FFF2-40B4-BE49-F238E27FC236}">
                <a16:creationId xmlns:a16="http://schemas.microsoft.com/office/drawing/2014/main" id="{8CA0CE13-B457-4020-87C0-E18D9CF1A515}"/>
              </a:ext>
            </a:extLst>
          </p:cNvPr>
          <p:cNvGraphicFramePr>
            <a:graphicFrameLocks noGrp="1"/>
          </p:cNvGraphicFramePr>
          <p:nvPr>
            <p:extLst>
              <p:ext uri="{D42A27DB-BD31-4B8C-83A1-F6EECF244321}">
                <p14:modId xmlns:p14="http://schemas.microsoft.com/office/powerpoint/2010/main" val="2102189527"/>
              </p:ext>
            </p:extLst>
          </p:nvPr>
        </p:nvGraphicFramePr>
        <p:xfrm>
          <a:off x="1430337" y="4674712"/>
          <a:ext cx="8127999" cy="1112520"/>
        </p:xfrm>
        <a:graphic>
          <a:graphicData uri="http://schemas.openxmlformats.org/drawingml/2006/table">
            <a:tbl>
              <a:tblPr firstRow="1" bandRow="1">
                <a:tableStyleId>{5A111915-BE36-4E01-A7E5-04B1672EAD32}</a:tableStyleId>
              </a:tblPr>
              <a:tblGrid>
                <a:gridCol w="2913063">
                  <a:extLst>
                    <a:ext uri="{9D8B030D-6E8A-4147-A177-3AD203B41FA5}">
                      <a16:colId xmlns:a16="http://schemas.microsoft.com/office/drawing/2014/main" val="1018838000"/>
                    </a:ext>
                  </a:extLst>
                </a:gridCol>
                <a:gridCol w="2505603">
                  <a:extLst>
                    <a:ext uri="{9D8B030D-6E8A-4147-A177-3AD203B41FA5}">
                      <a16:colId xmlns:a16="http://schemas.microsoft.com/office/drawing/2014/main" val="2922923141"/>
                    </a:ext>
                  </a:extLst>
                </a:gridCol>
                <a:gridCol w="2709333">
                  <a:extLst>
                    <a:ext uri="{9D8B030D-6E8A-4147-A177-3AD203B41FA5}">
                      <a16:colId xmlns:a16="http://schemas.microsoft.com/office/drawing/2014/main" val="4174881018"/>
                    </a:ext>
                  </a:extLst>
                </a:gridCol>
              </a:tblGrid>
              <a:tr h="370840">
                <a:tc>
                  <a:txBody>
                    <a:bodyPr/>
                    <a:lstStyle/>
                    <a:p>
                      <a:pPr algn="ctr"/>
                      <a:endParaRPr lang="en-US">
                        <a:latin typeface="Palatino Linotype" panose="02040502050505030304" pitchFamily="18" charset="0"/>
                      </a:endParaRPr>
                    </a:p>
                  </a:txBody>
                  <a:tcPr>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a:latin typeface="Palatino Linotype" panose="02040502050505030304" pitchFamily="18" charset="0"/>
                        </a:rPr>
                        <a:t>Monthly Amount</a:t>
                      </a:r>
                    </a:p>
                  </a:txBody>
                  <a:tcPr>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a:latin typeface="Palatino Linotype" panose="02040502050505030304" pitchFamily="18" charset="0"/>
                        </a:rPr>
                        <a:t>Annual Amount</a:t>
                      </a:r>
                    </a:p>
                  </a:txBody>
                  <a:tcPr>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val="2961571201"/>
                  </a:ext>
                </a:extLst>
              </a:tr>
              <a:tr h="370840">
                <a:tc>
                  <a:txBody>
                    <a:bodyPr/>
                    <a:lstStyle/>
                    <a:p>
                      <a:pPr algn="ctr"/>
                      <a:r>
                        <a:rPr lang="en-US">
                          <a:latin typeface="Palatino Linotype" panose="02040502050505030304" pitchFamily="18" charset="0"/>
                        </a:rPr>
                        <a:t>Medical Benefit Dollars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alatino Linotype" panose="02040502050505030304" pitchFamily="18" charset="0"/>
                        </a:rPr>
                        <a:t>$575.00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alatino Linotype" panose="02040502050505030304" pitchFamily="18" charset="0"/>
                        </a:rPr>
                        <a:t>$6,900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064048"/>
                  </a:ext>
                </a:extLst>
              </a:tr>
              <a:tr h="370840">
                <a:tc>
                  <a:txBody>
                    <a:bodyPr/>
                    <a:lstStyle/>
                    <a:p>
                      <a:pPr algn="ctr"/>
                      <a:r>
                        <a:rPr lang="en-US">
                          <a:latin typeface="Palatino Linotype" panose="02040502050505030304" pitchFamily="18" charset="0"/>
                        </a:rPr>
                        <a:t>Ancillary Benefit Dollars*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alatino Linotype" panose="02040502050505030304" pitchFamily="18" charset="0"/>
                        </a:rPr>
                        <a:t>$125.00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alatino Linotype" panose="02040502050505030304" pitchFamily="18" charset="0"/>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325264"/>
                  </a:ext>
                </a:extLst>
              </a:tr>
            </a:tbl>
          </a:graphicData>
        </a:graphic>
      </p:graphicFrame>
      <p:sp>
        <p:nvSpPr>
          <p:cNvPr id="6" name="TextBox 5">
            <a:extLst>
              <a:ext uri="{FF2B5EF4-FFF2-40B4-BE49-F238E27FC236}">
                <a16:creationId xmlns:a16="http://schemas.microsoft.com/office/drawing/2014/main" id="{9D02D3A7-9646-471E-B081-E525C6F8CDD3}"/>
              </a:ext>
            </a:extLst>
          </p:cNvPr>
          <p:cNvSpPr txBox="1"/>
          <p:nvPr/>
        </p:nvSpPr>
        <p:spPr>
          <a:xfrm>
            <a:off x="2071688" y="6000750"/>
            <a:ext cx="6700837" cy="369332"/>
          </a:xfrm>
          <a:prstGeom prst="rect">
            <a:avLst/>
          </a:prstGeom>
          <a:noFill/>
        </p:spPr>
        <p:txBody>
          <a:bodyPr wrap="square" rtlCol="0">
            <a:spAutoFit/>
          </a:bodyPr>
          <a:lstStyle/>
          <a:p>
            <a:pPr algn="ctr"/>
            <a:r>
              <a:rPr lang="en-US" b="1">
                <a:latin typeface="Palatino Linotype" panose="02040502050505030304" pitchFamily="18" charset="0"/>
              </a:rPr>
              <a:t>*Only available for Employee’s working 35+ hours</a:t>
            </a:r>
          </a:p>
        </p:txBody>
      </p:sp>
    </p:spTree>
    <p:extLst>
      <p:ext uri="{BB962C8B-B14F-4D97-AF65-F5344CB8AC3E}">
        <p14:creationId xmlns:p14="http://schemas.microsoft.com/office/powerpoint/2010/main" val="3543351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206144" y="138687"/>
            <a:ext cx="2808560" cy="2533185"/>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2800" kern="1200">
                <a:solidFill>
                  <a:schemeClr val="bg1"/>
                </a:solidFill>
                <a:latin typeface="Palatino Linotype" panose="02040502050505030304" pitchFamily="18" charset="0"/>
              </a:rPr>
              <a:t>Travel Assistance*</a:t>
            </a:r>
            <a:endParaRPr lang="en-US" sz="2800" kern="120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178443" y="6354188"/>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30</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
        <p:nvSpPr>
          <p:cNvPr id="8" name="TextBox 7">
            <a:extLst>
              <a:ext uri="{FF2B5EF4-FFF2-40B4-BE49-F238E27FC236}">
                <a16:creationId xmlns:a16="http://schemas.microsoft.com/office/drawing/2014/main" id="{C973B5F3-ECD9-4496-A6E2-5670141E6D33}"/>
              </a:ext>
            </a:extLst>
          </p:cNvPr>
          <p:cNvSpPr txBox="1"/>
          <p:nvPr/>
        </p:nvSpPr>
        <p:spPr>
          <a:xfrm>
            <a:off x="284121" y="4862064"/>
            <a:ext cx="1269478" cy="646331"/>
          </a:xfrm>
          <a:prstGeom prst="rect">
            <a:avLst/>
          </a:prstGeom>
          <a:noFill/>
        </p:spPr>
        <p:txBody>
          <a:bodyPr wrap="square" rtlCol="0">
            <a:spAutoFit/>
          </a:bodyPr>
          <a:lstStyle/>
          <a:p>
            <a:pPr algn="ctr"/>
            <a:r>
              <a:rPr lang="en-US" sz="1200" dirty="0">
                <a:latin typeface="Palatino Linotype" panose="02040502050505030304" pitchFamily="18" charset="0"/>
              </a:rPr>
              <a:t>*Included with Disability Coverage</a:t>
            </a:r>
          </a:p>
        </p:txBody>
      </p:sp>
      <p:pic>
        <p:nvPicPr>
          <p:cNvPr id="4" name="Picture 3" descr="A person and person walking on a bicycle&#10;&#10;Description automatically generated with low confidence">
            <a:extLst>
              <a:ext uri="{FF2B5EF4-FFF2-40B4-BE49-F238E27FC236}">
                <a16:creationId xmlns:a16="http://schemas.microsoft.com/office/drawing/2014/main" id="{5FA769FF-1839-7ACE-38AF-0B6191ED4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010" y="306375"/>
            <a:ext cx="5256039" cy="6336163"/>
          </a:xfrm>
          <a:prstGeom prst="rect">
            <a:avLst/>
          </a:prstGeom>
        </p:spPr>
      </p:pic>
      <p:pic>
        <p:nvPicPr>
          <p:cNvPr id="10" name="Picture 9" descr="A picture containing text, screenshot, font, document&#10;&#10;Description automatically generated">
            <a:extLst>
              <a:ext uri="{FF2B5EF4-FFF2-40B4-BE49-F238E27FC236}">
                <a16:creationId xmlns:a16="http://schemas.microsoft.com/office/drawing/2014/main" id="{938C86BB-919E-AE18-89D0-7E988C0D3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049" y="2034766"/>
            <a:ext cx="3753043" cy="3473629"/>
          </a:xfrm>
          <a:prstGeom prst="rect">
            <a:avLst/>
          </a:prstGeom>
        </p:spPr>
      </p:pic>
    </p:spTree>
    <p:extLst>
      <p:ext uri="{BB962C8B-B14F-4D97-AF65-F5344CB8AC3E}">
        <p14:creationId xmlns:p14="http://schemas.microsoft.com/office/powerpoint/2010/main" val="32276074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0F86-69D2-4F14-AEEA-9672656217CB}"/>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ctr"/>
            <a:r>
              <a:rPr lang="en-US" sz="6000" kern="1200">
                <a:solidFill>
                  <a:schemeClr val="tx1"/>
                </a:solidFill>
                <a:latin typeface="Palatino Linotype" panose="02040502050505030304" pitchFamily="18" charset="0"/>
              </a:rPr>
              <a:t>Additional Plan Options</a:t>
            </a:r>
          </a:p>
        </p:txBody>
      </p:sp>
      <p:pic>
        <p:nvPicPr>
          <p:cNvPr id="4" name="Picture 3" descr="Graphical user interface&#10;&#10;Description automatically generated">
            <a:extLst>
              <a:ext uri="{FF2B5EF4-FFF2-40B4-BE49-F238E27FC236}">
                <a16:creationId xmlns:a16="http://schemas.microsoft.com/office/drawing/2014/main" id="{C526DA2D-9E91-4BAD-AC49-5035FFD1433C}"/>
              </a:ext>
            </a:extLst>
          </p:cNvPr>
          <p:cNvPicPr>
            <a:picLocks noChangeAspect="1"/>
          </p:cNvPicPr>
          <p:nvPr/>
        </p:nvPicPr>
        <p:blipFill>
          <a:blip r:embed="rId2">
            <a:extLst>
              <a:ext uri="{28A0092B-C50C-407E-A947-70E740481C1C}">
                <a14:useLocalDpi xmlns:a14="http://schemas.microsoft.com/office/drawing/2010/main" val="0"/>
              </a:ext>
            </a:extLst>
          </a:blip>
          <a:srcRect l="15501" r="9599"/>
          <a:stretch>
            <a:fillRect/>
          </a:stretch>
        </p:blipFill>
        <p:spPr>
          <a:xfrm>
            <a:off x="20" y="10"/>
            <a:ext cx="6095974" cy="4252522"/>
          </a:xfrm>
          <a:prstGeom prst="rect">
            <a:avLst/>
          </a:prstGeom>
        </p:spPr>
      </p:pic>
      <p:pic>
        <p:nvPicPr>
          <p:cNvPr id="6" name="Picture 5" descr="A dog and a cat&#10;&#10;Description automatically generated with medium confidence">
            <a:extLst>
              <a:ext uri="{FF2B5EF4-FFF2-40B4-BE49-F238E27FC236}">
                <a16:creationId xmlns:a16="http://schemas.microsoft.com/office/drawing/2014/main" id="{7E4C82D7-9B5B-4630-B22F-9D31D092A17D}"/>
              </a:ext>
            </a:extLst>
          </p:cNvPr>
          <p:cNvPicPr>
            <a:picLocks noChangeAspect="1"/>
          </p:cNvPicPr>
          <p:nvPr/>
        </p:nvPicPr>
        <p:blipFill>
          <a:blip r:embed="rId3">
            <a:extLst>
              <a:ext uri="{28A0092B-C50C-407E-A947-70E740481C1C}">
                <a14:useLocalDpi xmlns:a14="http://schemas.microsoft.com/office/drawing/2010/main" val="0"/>
              </a:ext>
            </a:extLst>
          </a:blip>
          <a:srcRect l="20599" r="3079" b="-1"/>
          <a:stretch>
            <a:fillRect/>
          </a:stretch>
        </p:blipFill>
        <p:spPr>
          <a:xfrm>
            <a:off x="6095999" y="-681"/>
            <a:ext cx="6096001" cy="4253215"/>
          </a:xfrm>
          <a:prstGeom prst="rect">
            <a:avLst/>
          </a:prstGeom>
        </p:spPr>
      </p:pic>
      <p:cxnSp>
        <p:nvCxnSpPr>
          <p:cNvPr id="41" name="Straight Connector 4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151942"/>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178443" y="6354188"/>
            <a:ext cx="1468821" cy="365125"/>
          </a:xfrm>
        </p:spPr>
        <p:txBody>
          <a:bodyPr vert="horz" lIns="91440" tIns="45720" rIns="91440" bIns="45720" rtlCol="0" anchor="ctr">
            <a:normAutofit/>
          </a:bodyPr>
          <a:lstStyle/>
          <a:p>
            <a:pPr>
              <a:spcAft>
                <a:spcPts val="600"/>
              </a:spcAft>
            </a:pPr>
            <a:fld id="{4EF8192F-8918-409B-A401-18C54A4BEC1B}" type="slidenum">
              <a:rPr lang="en-US" sz="1200" smtClean="0">
                <a:solidFill>
                  <a:schemeClr val="bg1"/>
                </a:solidFill>
              </a:rPr>
              <a:pPr>
                <a:spcAft>
                  <a:spcPts val="600"/>
                </a:spcAft>
              </a:pPr>
              <a:t>32</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pic>
        <p:nvPicPr>
          <p:cNvPr id="6" name="Picture 5" descr="A picture containing text, person, human face, screenshot&#10;&#10;Description automatically generated">
            <a:extLst>
              <a:ext uri="{FF2B5EF4-FFF2-40B4-BE49-F238E27FC236}">
                <a16:creationId xmlns:a16="http://schemas.microsoft.com/office/drawing/2014/main" id="{FC4EC1C6-EDC2-4785-E4CD-D7D9CCD20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8" y="0"/>
            <a:ext cx="6260284" cy="6858000"/>
          </a:xfrm>
          <a:prstGeom prst="rect">
            <a:avLst/>
          </a:prstGeom>
        </p:spPr>
      </p:pic>
      <p:pic>
        <p:nvPicPr>
          <p:cNvPr id="10" name="Picture 9" descr="A picture containing text, screenshot, font&#10;&#10;Description automatically generated">
            <a:extLst>
              <a:ext uri="{FF2B5EF4-FFF2-40B4-BE49-F238E27FC236}">
                <a16:creationId xmlns:a16="http://schemas.microsoft.com/office/drawing/2014/main" id="{8DDBDEDC-CF76-9795-0FFD-C623109A7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428" y="918812"/>
            <a:ext cx="3696216" cy="5020376"/>
          </a:xfrm>
          <a:prstGeom prst="rect">
            <a:avLst/>
          </a:prstGeom>
        </p:spPr>
      </p:pic>
    </p:spTree>
    <p:extLst>
      <p:ext uri="{BB962C8B-B14F-4D97-AF65-F5344CB8AC3E}">
        <p14:creationId xmlns:p14="http://schemas.microsoft.com/office/powerpoint/2010/main" val="1509165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359880" y="384187"/>
            <a:ext cx="2808560" cy="2533185"/>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3200" kern="1200">
                <a:solidFill>
                  <a:schemeClr val="bg1"/>
                </a:solidFill>
                <a:latin typeface="Palatino Linotype" panose="02040502050505030304" pitchFamily="18" charset="0"/>
              </a:rPr>
              <a:t>Pet Insurance</a:t>
            </a:r>
            <a:endParaRPr lang="en-US" sz="3200" kern="120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178443" y="6354188"/>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33</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C5473D5E-372A-4BDC-9C01-58653179D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907" y="108583"/>
            <a:ext cx="6590340" cy="6749417"/>
          </a:xfrm>
          <a:prstGeom prst="rect">
            <a:avLst/>
          </a:prstGeom>
        </p:spPr>
      </p:pic>
    </p:spTree>
    <p:extLst>
      <p:ext uri="{BB962C8B-B14F-4D97-AF65-F5344CB8AC3E}">
        <p14:creationId xmlns:p14="http://schemas.microsoft.com/office/powerpoint/2010/main" val="30023888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217A73-7C3A-4C11-AEFC-97D0B65CFDEC}"/>
              </a:ext>
            </a:extLst>
          </p:cNvPr>
          <p:cNvSpPr>
            <a:spLocks noGrp="1"/>
          </p:cNvSpPr>
          <p:nvPr>
            <p:ph type="title"/>
          </p:nvPr>
        </p:nvSpPr>
        <p:spPr>
          <a:xfrm>
            <a:off x="150849" y="138687"/>
            <a:ext cx="2505425" cy="2257857"/>
          </a:xfrm>
          <a:prstGeom prst="ellipse">
            <a:avLst/>
          </a:prstGeom>
          <a:solidFill>
            <a:srgbClr val="C5B9AC"/>
          </a:solidFill>
          <a:ln w="174625" cmpd="thinThick">
            <a:solidFill>
              <a:srgbClr val="262626"/>
            </a:solidFill>
          </a:ln>
        </p:spPr>
        <p:txBody>
          <a:bodyPr vert="horz" lIns="91440" tIns="45720" rIns="91440" bIns="45720" rtlCol="0" anchor="ctr">
            <a:normAutofit/>
          </a:bodyPr>
          <a:lstStyle/>
          <a:p>
            <a:pPr algn="ctr"/>
            <a:r>
              <a:rPr lang="en-US" sz="2800" kern="1200">
                <a:solidFill>
                  <a:schemeClr val="bg1"/>
                </a:solidFill>
                <a:latin typeface="Palatino Linotype" panose="02040502050505030304" pitchFamily="18" charset="0"/>
              </a:rPr>
              <a:t>ID Theft</a:t>
            </a:r>
            <a:endParaRPr lang="en-US" sz="2800" kern="1200">
              <a:solidFill>
                <a:srgbClr val="FFFFFF"/>
              </a:solidFill>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C6673F3E-B774-4B0B-8D1D-F92C89A7B7B9}"/>
              </a:ext>
            </a:extLst>
          </p:cNvPr>
          <p:cNvSpPr>
            <a:spLocks noGrp="1"/>
          </p:cNvSpPr>
          <p:nvPr>
            <p:ph type="sldNum" sz="quarter" idx="12"/>
          </p:nvPr>
        </p:nvSpPr>
        <p:spPr>
          <a:xfrm>
            <a:off x="10178443" y="6354188"/>
            <a:ext cx="1468821" cy="365125"/>
          </a:xfrm>
        </p:spPr>
        <p:txBody>
          <a:bodyPr vert="horz" lIns="91440" tIns="45720" rIns="91440" bIns="45720" rtlCol="0" anchor="ctr">
            <a:normAutofit/>
          </a:bodyPr>
          <a:lstStyle/>
          <a:p>
            <a:pPr>
              <a:spcAft>
                <a:spcPts val="600"/>
              </a:spcAft>
            </a:pPr>
            <a:fld id="{4EF8192F-8918-409B-A401-18C54A4BEC1B}" type="slidenum">
              <a:rPr lang="en-US" sz="1200">
                <a:solidFill>
                  <a:schemeClr val="bg1"/>
                </a:solidFill>
              </a:rPr>
              <a:pPr>
                <a:spcAft>
                  <a:spcPts val="600"/>
                </a:spcAft>
              </a:pPr>
              <a:t>34</a:t>
            </a:fld>
            <a:endParaRPr lang="en-US" sz="1200">
              <a:solidFill>
                <a:schemeClr val="bg1"/>
              </a:solidFill>
            </a:endParaRPr>
          </a:p>
        </p:txBody>
      </p:sp>
      <p:pic>
        <p:nvPicPr>
          <p:cNvPr id="7" name="Picture 6">
            <a:extLst>
              <a:ext uri="{FF2B5EF4-FFF2-40B4-BE49-F238E27FC236}">
                <a16:creationId xmlns:a16="http://schemas.microsoft.com/office/drawing/2014/main" id="{5C723F68-887B-4BBF-9C03-A9BA42BC19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pic>
        <p:nvPicPr>
          <p:cNvPr id="14" name="Picture 13" descr="Text&#10;&#10;Description automatically generated">
            <a:extLst>
              <a:ext uri="{FF2B5EF4-FFF2-40B4-BE49-F238E27FC236}">
                <a16:creationId xmlns:a16="http://schemas.microsoft.com/office/drawing/2014/main" id="{4F6589A5-764F-45E9-8205-BF0536415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124" y="2344149"/>
            <a:ext cx="2505425" cy="4448796"/>
          </a:xfrm>
          <a:prstGeom prst="rect">
            <a:avLst/>
          </a:prstGeom>
        </p:spPr>
      </p:pic>
      <p:pic>
        <p:nvPicPr>
          <p:cNvPr id="16" name="Picture 15" descr="Text&#10;&#10;Description automatically generated">
            <a:extLst>
              <a:ext uri="{FF2B5EF4-FFF2-40B4-BE49-F238E27FC236}">
                <a16:creationId xmlns:a16="http://schemas.microsoft.com/office/drawing/2014/main" id="{2F2874E2-EA3D-4CCF-8254-A5F91EFB4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730" y="2396544"/>
            <a:ext cx="2648320" cy="4344006"/>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94BD4C56-49AD-4A94-A59F-2B31724D2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10" y="981884"/>
            <a:ext cx="2657846" cy="5811061"/>
          </a:xfrm>
          <a:prstGeom prst="rect">
            <a:avLst/>
          </a:prstGeom>
        </p:spPr>
      </p:pic>
      <p:pic>
        <p:nvPicPr>
          <p:cNvPr id="23" name="Picture 22" descr="Logo&#10;&#10;Description automatically generated">
            <a:extLst>
              <a:ext uri="{FF2B5EF4-FFF2-40B4-BE49-F238E27FC236}">
                <a16:creationId xmlns:a16="http://schemas.microsoft.com/office/drawing/2014/main" id="{7819ED39-D126-4EFD-BF85-FD38EBD18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756" y="226865"/>
            <a:ext cx="2469048" cy="1025160"/>
          </a:xfrm>
          <a:prstGeom prst="rect">
            <a:avLst/>
          </a:prstGeom>
        </p:spPr>
      </p:pic>
      <p:pic>
        <p:nvPicPr>
          <p:cNvPr id="25" name="Picture 24" descr="Graphical user interface&#10;&#10;Description automatically generated">
            <a:extLst>
              <a:ext uri="{FF2B5EF4-FFF2-40B4-BE49-F238E27FC236}">
                <a16:creationId xmlns:a16="http://schemas.microsoft.com/office/drawing/2014/main" id="{BCB63F02-E8FE-4490-8EA6-EA1525F052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9918" y="347023"/>
            <a:ext cx="2438740" cy="1810003"/>
          </a:xfrm>
          <a:prstGeom prst="rect">
            <a:avLst/>
          </a:prstGeom>
        </p:spPr>
      </p:pic>
    </p:spTree>
    <p:extLst>
      <p:ext uri="{BB962C8B-B14F-4D97-AF65-F5344CB8AC3E}">
        <p14:creationId xmlns:p14="http://schemas.microsoft.com/office/powerpoint/2010/main" val="1896800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C3F9-DCED-45E2-ACDA-E68CA9914ACC}"/>
              </a:ext>
            </a:extLst>
          </p:cNvPr>
          <p:cNvSpPr>
            <a:spLocks noGrp="1"/>
          </p:cNvSpPr>
          <p:nvPr>
            <p:ph type="ctrTitle"/>
          </p:nvPr>
        </p:nvSpPr>
        <p:spPr>
          <a:xfrm>
            <a:off x="475381" y="4934243"/>
            <a:ext cx="5082938" cy="1114865"/>
          </a:xfrm>
        </p:spPr>
        <p:txBody>
          <a:bodyPr/>
          <a:lstStyle/>
          <a:p>
            <a:pPr algn="ctr"/>
            <a:r>
              <a:rPr lang="en-US" dirty="0">
                <a:solidFill>
                  <a:srgbClr val="006600"/>
                </a:solidFill>
                <a:latin typeface="Palatino Linotype" panose="02040502050505030304" pitchFamily="18" charset="0"/>
              </a:rPr>
              <a:t>Q &amp; A</a:t>
            </a:r>
            <a:br>
              <a:rPr lang="en-US" dirty="0">
                <a:solidFill>
                  <a:srgbClr val="006600"/>
                </a:solidFill>
                <a:latin typeface="Palatino Linotype" panose="02040502050505030304" pitchFamily="18" charset="0"/>
              </a:rPr>
            </a:br>
            <a:r>
              <a:rPr lang="en-US" dirty="0">
                <a:solidFill>
                  <a:srgbClr val="006600"/>
                </a:solidFill>
                <a:latin typeface="Palatino Linotype" panose="02040502050505030304" pitchFamily="18" charset="0"/>
              </a:rPr>
              <a:t>Thank you!</a:t>
            </a:r>
            <a:br>
              <a:rPr lang="en-US" dirty="0">
                <a:solidFill>
                  <a:srgbClr val="006600"/>
                </a:solidFill>
              </a:rPr>
            </a:br>
            <a:br>
              <a:rPr lang="en-US" dirty="0">
                <a:solidFill>
                  <a:srgbClr val="041E42"/>
                </a:solidFill>
              </a:rPr>
            </a:br>
            <a:r>
              <a:rPr lang="en-US" sz="2400" dirty="0">
                <a:solidFill>
                  <a:srgbClr val="041E42"/>
                </a:solidFill>
                <a:latin typeface="Palatino Linotype" panose="02040502050505030304" pitchFamily="18" charset="0"/>
              </a:rPr>
              <a:t>Jessika Williams</a:t>
            </a:r>
            <a:br>
              <a:rPr lang="en-US" sz="2400" dirty="0">
                <a:solidFill>
                  <a:srgbClr val="041E42"/>
                </a:solidFill>
                <a:latin typeface="Palatino Linotype" panose="02040502050505030304" pitchFamily="18" charset="0"/>
              </a:rPr>
            </a:br>
            <a:r>
              <a:rPr lang="en-US" sz="2400" dirty="0">
                <a:solidFill>
                  <a:srgbClr val="041E42"/>
                </a:solidFill>
                <a:latin typeface="Palatino Linotype" panose="02040502050505030304" pitchFamily="18" charset="0"/>
              </a:rPr>
              <a:t>Account Executive</a:t>
            </a:r>
            <a:br>
              <a:rPr lang="en-US" sz="2400" dirty="0">
                <a:solidFill>
                  <a:srgbClr val="041E42"/>
                </a:solidFill>
                <a:latin typeface="Palatino Linotype" panose="02040502050505030304" pitchFamily="18" charset="0"/>
              </a:rPr>
            </a:br>
            <a:r>
              <a:rPr lang="en-US" sz="2400" dirty="0">
                <a:solidFill>
                  <a:srgbClr val="041E42"/>
                </a:solidFill>
                <a:latin typeface="Palatino Linotype" panose="02040502050505030304" pitchFamily="18" charset="0"/>
                <a:hlinkClick r:id="rId2">
                  <a:extLst>
                    <a:ext uri="{A12FA001-AC4F-418D-AE19-62706E023703}">
                      <ahyp:hlinkClr xmlns:ahyp="http://schemas.microsoft.com/office/drawing/2018/hyperlinkcolor" val="tx"/>
                    </a:ext>
                  </a:extLst>
                </a:hlinkClick>
              </a:rPr>
              <a:t>Jessika.williams@crossagency.com</a:t>
            </a:r>
            <a:br>
              <a:rPr lang="en-US" sz="2400" dirty="0">
                <a:solidFill>
                  <a:srgbClr val="041E42"/>
                </a:solidFill>
                <a:latin typeface="Palatino Linotype" panose="02040502050505030304" pitchFamily="18" charset="0"/>
                <a:hlinkClick r:id="rId2">
                  <a:extLst>
                    <a:ext uri="{A12FA001-AC4F-418D-AE19-62706E023703}">
                      <ahyp:hlinkClr xmlns:ahyp="http://schemas.microsoft.com/office/drawing/2018/hyperlinkcolor" val="tx"/>
                    </a:ext>
                  </a:extLst>
                </a:hlinkClick>
              </a:rPr>
            </a:br>
            <a:r>
              <a:rPr lang="en-US" sz="2400" dirty="0">
                <a:solidFill>
                  <a:srgbClr val="041E42"/>
                </a:solidFill>
                <a:latin typeface="Palatino Linotype" panose="02040502050505030304" pitchFamily="18" charset="0"/>
              </a:rPr>
              <a:t>207-523-2406</a:t>
            </a:r>
            <a:br>
              <a:rPr lang="en-US" sz="5400" dirty="0">
                <a:solidFill>
                  <a:schemeClr val="bg2">
                    <a:lumMod val="25000"/>
                  </a:schemeClr>
                </a:solidFill>
                <a:latin typeface="Palatino Linotype" panose="02040502050505030304" pitchFamily="18" charset="0"/>
                <a:hlinkClick r:id="rId2"/>
              </a:rPr>
            </a:br>
            <a:endParaRPr lang="en-US" dirty="0">
              <a:solidFill>
                <a:schemeClr val="accent1"/>
              </a:solidFill>
            </a:endParaRPr>
          </a:p>
        </p:txBody>
      </p:sp>
    </p:spTree>
    <p:extLst>
      <p:ext uri="{BB962C8B-B14F-4D97-AF65-F5344CB8AC3E}">
        <p14:creationId xmlns:p14="http://schemas.microsoft.com/office/powerpoint/2010/main" val="119257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ow Some Americans Survive Without Major Medical Coverage | ThinkAdvisor">
            <a:extLst>
              <a:ext uri="{FF2B5EF4-FFF2-40B4-BE49-F238E27FC236}">
                <a16:creationId xmlns:a16="http://schemas.microsoft.com/office/drawing/2014/main" id="{A61ADCEB-14DB-4AE2-9C25-E3ADBEFA3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900"/>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C4B35-C4C4-48A1-825E-361ADEBE10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rgbClr val="006600"/>
                </a:solidFill>
                <a:latin typeface="Palatino Linotype" panose="02040502050505030304" pitchFamily="18" charset="0"/>
              </a:rPr>
              <a:t>Harvard</a:t>
            </a:r>
            <a:br>
              <a:rPr lang="en-US" sz="4800">
                <a:solidFill>
                  <a:srgbClr val="006600"/>
                </a:solidFill>
                <a:latin typeface="Palatino Linotype" panose="02040502050505030304" pitchFamily="18" charset="0"/>
              </a:rPr>
            </a:br>
            <a:r>
              <a:rPr lang="en-US" sz="4800">
                <a:solidFill>
                  <a:srgbClr val="006600"/>
                </a:solidFill>
                <a:latin typeface="Palatino Linotype" panose="02040502050505030304" pitchFamily="18" charset="0"/>
              </a:rPr>
              <a:t>Medical Plan Options</a:t>
            </a:r>
          </a:p>
        </p:txBody>
      </p:sp>
      <p:sp>
        <p:nvSpPr>
          <p:cNvPr id="20"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D15A479F-A9EA-4F65-856A-1A00AB68536B}"/>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4EF8192F-8918-409B-A401-18C54A4BEC1B}" type="slidenum">
              <a:rPr lang="en-US" sz="1200" smtClean="0">
                <a:solidFill>
                  <a:schemeClr val="bg1"/>
                </a:solidFill>
                <a:latin typeface="Calibri"/>
              </a:rPr>
              <a:pPr>
                <a:spcAft>
                  <a:spcPts val="600"/>
                </a:spcAft>
                <a:defRPr/>
              </a:pPr>
              <a:t>4</a:t>
            </a:fld>
            <a:endParaRPr lang="en-US" sz="1200">
              <a:solidFill>
                <a:schemeClr val="bg1"/>
              </a:solidFill>
              <a:latin typeface="Calibri"/>
            </a:endParaRPr>
          </a:p>
        </p:txBody>
      </p:sp>
      <p:pic>
        <p:nvPicPr>
          <p:cNvPr id="9" name="Picture 8">
            <a:extLst>
              <a:ext uri="{FF2B5EF4-FFF2-40B4-BE49-F238E27FC236}">
                <a16:creationId xmlns:a16="http://schemas.microsoft.com/office/drawing/2014/main" id="{75557623-188F-4047-A685-77C29C0FA2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144" y="6026045"/>
            <a:ext cx="693268" cy="693268"/>
          </a:xfrm>
          <a:prstGeom prst="rect">
            <a:avLst/>
          </a:prstGeom>
        </p:spPr>
      </p:pic>
    </p:spTree>
    <p:extLst>
      <p:ext uri="{BB962C8B-B14F-4D97-AF65-F5344CB8AC3E}">
        <p14:creationId xmlns:p14="http://schemas.microsoft.com/office/powerpoint/2010/main" val="44143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A762A6-3389-4443-B200-9FA697F8E98D}"/>
              </a:ext>
            </a:extLst>
          </p:cNvPr>
          <p:cNvSpPr>
            <a:spLocks noGrp="1"/>
          </p:cNvSpPr>
          <p:nvPr>
            <p:ph type="sldNum" sz="quarter" idx="12"/>
          </p:nvPr>
        </p:nvSpPr>
        <p:spPr/>
        <p:txBody>
          <a:bodyPr/>
          <a:lstStyle/>
          <a:p>
            <a:fld id="{4EF8192F-8918-409B-A401-18C54A4BEC1B}" type="slidenum">
              <a:rPr lang="en-US" sz="1200" smtClean="0">
                <a:solidFill>
                  <a:schemeClr val="bg1"/>
                </a:solidFill>
              </a:rPr>
              <a:t>5</a:t>
            </a:fld>
            <a:endParaRPr lang="en-US" sz="1200">
              <a:solidFill>
                <a:schemeClr val="bg1"/>
              </a:solidFill>
            </a:endParaRPr>
          </a:p>
        </p:txBody>
      </p:sp>
      <p:graphicFrame>
        <p:nvGraphicFramePr>
          <p:cNvPr id="10" name="Table 10">
            <a:extLst>
              <a:ext uri="{FF2B5EF4-FFF2-40B4-BE49-F238E27FC236}">
                <a16:creationId xmlns:a16="http://schemas.microsoft.com/office/drawing/2014/main" id="{2C1823AE-1E92-493D-B41B-206AC941C4F6}"/>
              </a:ext>
            </a:extLst>
          </p:cNvPr>
          <p:cNvGraphicFramePr>
            <a:graphicFrameLocks noGrp="1"/>
          </p:cNvGraphicFramePr>
          <p:nvPr>
            <p:ph idx="1"/>
            <p:extLst>
              <p:ext uri="{D42A27DB-BD31-4B8C-83A1-F6EECF244321}">
                <p14:modId xmlns:p14="http://schemas.microsoft.com/office/powerpoint/2010/main" val="1521609802"/>
              </p:ext>
            </p:extLst>
          </p:nvPr>
        </p:nvGraphicFramePr>
        <p:xfrm>
          <a:off x="126609" y="33020"/>
          <a:ext cx="10793610" cy="6753684"/>
        </p:xfrm>
        <a:graphic>
          <a:graphicData uri="http://schemas.openxmlformats.org/drawingml/2006/table">
            <a:tbl>
              <a:tblPr firstRow="1" bandRow="1">
                <a:tableStyleId>{7DF18680-E054-41AD-8BC1-D1AEF772440D}</a:tableStyleId>
              </a:tblPr>
              <a:tblGrid>
                <a:gridCol w="2256373">
                  <a:extLst>
                    <a:ext uri="{9D8B030D-6E8A-4147-A177-3AD203B41FA5}">
                      <a16:colId xmlns:a16="http://schemas.microsoft.com/office/drawing/2014/main" val="3883266008"/>
                    </a:ext>
                  </a:extLst>
                </a:gridCol>
                <a:gridCol w="2061071">
                  <a:extLst>
                    <a:ext uri="{9D8B030D-6E8A-4147-A177-3AD203B41FA5}">
                      <a16:colId xmlns:a16="http://schemas.microsoft.com/office/drawing/2014/main" val="3796718277"/>
                    </a:ext>
                  </a:extLst>
                </a:gridCol>
                <a:gridCol w="2233838">
                  <a:extLst>
                    <a:ext uri="{9D8B030D-6E8A-4147-A177-3AD203B41FA5}">
                      <a16:colId xmlns:a16="http://schemas.microsoft.com/office/drawing/2014/main" val="1690809135"/>
                    </a:ext>
                  </a:extLst>
                </a:gridCol>
                <a:gridCol w="2083606">
                  <a:extLst>
                    <a:ext uri="{9D8B030D-6E8A-4147-A177-3AD203B41FA5}">
                      <a16:colId xmlns:a16="http://schemas.microsoft.com/office/drawing/2014/main" val="2608389040"/>
                    </a:ext>
                  </a:extLst>
                </a:gridCol>
                <a:gridCol w="2158722">
                  <a:extLst>
                    <a:ext uri="{9D8B030D-6E8A-4147-A177-3AD203B41FA5}">
                      <a16:colId xmlns:a16="http://schemas.microsoft.com/office/drawing/2014/main" val="508437266"/>
                    </a:ext>
                  </a:extLst>
                </a:gridCol>
              </a:tblGrid>
              <a:tr h="347964">
                <a:tc>
                  <a:txBody>
                    <a:bodyPr/>
                    <a:lstStyle/>
                    <a:p>
                      <a:endParaRPr lang="en-US" sz="1400">
                        <a:latin typeface="Palatino Linotype" panose="02040502050505030304" pitchFamily="18" charset="0"/>
                      </a:endParaRPr>
                    </a:p>
                  </a:txBody>
                  <a:tcPr/>
                </a:tc>
                <a:tc gridSpan="2">
                  <a:txBody>
                    <a:bodyPr/>
                    <a:lstStyle/>
                    <a:p>
                      <a:pPr algn="ctr"/>
                      <a:r>
                        <a:rPr lang="en-US" sz="1600">
                          <a:latin typeface="Palatino Linotype" panose="02040502050505030304" pitchFamily="18" charset="0"/>
                        </a:rPr>
                        <a:t>Harvard PPO $1,500</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gridSpan="2">
                  <a:txBody>
                    <a:bodyPr/>
                    <a:lstStyle/>
                    <a:p>
                      <a:pPr algn="ctr"/>
                      <a:r>
                        <a:rPr lang="en-US" sz="1600" dirty="0">
                          <a:latin typeface="Palatino Linotype" panose="02040502050505030304" pitchFamily="18" charset="0"/>
                        </a:rPr>
                        <a:t>Harvard POS $1,500</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22446"/>
                  </a:ext>
                </a:extLst>
              </a:tr>
              <a:tr h="347964">
                <a:tc>
                  <a:txBody>
                    <a:bodyPr/>
                    <a:lstStyle/>
                    <a:p>
                      <a:pPr algn="ctr"/>
                      <a:r>
                        <a:rPr lang="en-US" sz="1600" b="1">
                          <a:solidFill>
                            <a:schemeClr val="bg1"/>
                          </a:solidFill>
                          <a:latin typeface="Palatino Linotype" panose="02040502050505030304" pitchFamily="18" charset="0"/>
                        </a:rPr>
                        <a:t>Plan Features</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In-Network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Out-of-Network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In-Network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Out-of-Network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725368"/>
                  </a:ext>
                </a:extLst>
              </a:tr>
              <a:tr h="347964">
                <a:tc>
                  <a:txBody>
                    <a:bodyPr/>
                    <a:lstStyle/>
                    <a:p>
                      <a:pPr algn="ctr"/>
                      <a:r>
                        <a:rPr lang="en-US" sz="1400" b="1">
                          <a:solidFill>
                            <a:schemeClr val="bg1"/>
                          </a:solidFill>
                          <a:latin typeface="Palatino Linotype" panose="02040502050505030304" pitchFamily="18" charset="0"/>
                        </a:rPr>
                        <a:t>Deductible (Ind/Fam)</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$1,500 / $3,000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$3,000 /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$1,500 / $3,000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$3,000 /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398298"/>
                  </a:ext>
                </a:extLst>
              </a:tr>
              <a:tr h="506609">
                <a:tc>
                  <a:txBody>
                    <a:bodyPr/>
                    <a:lstStyle/>
                    <a:p>
                      <a:pPr algn="ctr"/>
                      <a:r>
                        <a:rPr lang="en-US" sz="1400" b="1">
                          <a:solidFill>
                            <a:schemeClr val="bg1"/>
                          </a:solidFill>
                          <a:latin typeface="Palatino Linotype" panose="02040502050505030304" pitchFamily="18" charset="0"/>
                        </a:rPr>
                        <a:t>Out of Pocket Max (Ind/Fam)</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$4,500 /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$9,000 / $18,000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$4,500 /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$9,000 / $18,000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745536"/>
                  </a:ext>
                </a:extLst>
              </a:tr>
              <a:tr h="347964">
                <a:tc>
                  <a:txBody>
                    <a:bodyPr/>
                    <a:lstStyle/>
                    <a:p>
                      <a:pPr algn="ctr"/>
                      <a:r>
                        <a:rPr lang="en-US" sz="1400" b="1">
                          <a:solidFill>
                            <a:schemeClr val="bg1"/>
                          </a:solidFill>
                          <a:latin typeface="Palatino Linotype" panose="02040502050505030304" pitchFamily="18" charset="0"/>
                        </a:rPr>
                        <a:t>Coinsurance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418067"/>
                  </a:ext>
                </a:extLst>
              </a:tr>
              <a:tr h="347964">
                <a:tc>
                  <a:txBody>
                    <a:bodyPr/>
                    <a:lstStyle/>
                    <a:p>
                      <a:pPr algn="ctr"/>
                      <a:r>
                        <a:rPr lang="en-US" sz="1400" b="1">
                          <a:solidFill>
                            <a:schemeClr val="bg1"/>
                          </a:solidFill>
                          <a:latin typeface="Palatino Linotype" panose="02040502050505030304" pitchFamily="18" charset="0"/>
                        </a:rPr>
                        <a:t>PCP Office Visit</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431967"/>
                  </a:ext>
                </a:extLst>
              </a:tr>
              <a:tr h="347964">
                <a:tc>
                  <a:txBody>
                    <a:bodyPr/>
                    <a:lstStyle/>
                    <a:p>
                      <a:pPr algn="ctr"/>
                      <a:r>
                        <a:rPr lang="en-US" sz="1400" b="1">
                          <a:solidFill>
                            <a:schemeClr val="bg1"/>
                          </a:solidFill>
                          <a:latin typeface="Palatino Linotype" panose="02040502050505030304" pitchFamily="18" charset="0"/>
                        </a:rPr>
                        <a:t>Preventive Care Visit</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626127"/>
                  </a:ext>
                </a:extLst>
              </a:tr>
              <a:tr h="347964">
                <a:tc>
                  <a:txBody>
                    <a:bodyPr/>
                    <a:lstStyle/>
                    <a:p>
                      <a:pPr algn="ctr"/>
                      <a:r>
                        <a:rPr lang="en-US" sz="1400" b="1">
                          <a:solidFill>
                            <a:schemeClr val="bg1"/>
                          </a:solidFill>
                          <a:latin typeface="Palatino Linotype" panose="02040502050505030304" pitchFamily="18" charset="0"/>
                        </a:rPr>
                        <a:t>Specialist Office Visit</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$50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$50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612098"/>
                  </a:ext>
                </a:extLst>
              </a:tr>
              <a:tr h="506609">
                <a:tc>
                  <a:txBody>
                    <a:bodyPr/>
                    <a:lstStyle/>
                    <a:p>
                      <a:pPr algn="ctr"/>
                      <a:r>
                        <a:rPr lang="en-US" sz="1400" b="1">
                          <a:solidFill>
                            <a:schemeClr val="bg1"/>
                          </a:solidFill>
                          <a:latin typeface="Palatino Linotype" panose="02040502050505030304" pitchFamily="18" charset="0"/>
                        </a:rPr>
                        <a:t>Labs/Diagnostic &amp; Imaging Services</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993898"/>
                  </a:ext>
                </a:extLst>
              </a:tr>
              <a:tr h="347964">
                <a:tc>
                  <a:txBody>
                    <a:bodyPr/>
                    <a:lstStyle/>
                    <a:p>
                      <a:pPr algn="ctr"/>
                      <a:r>
                        <a:rPr lang="en-US" sz="1400" b="1">
                          <a:solidFill>
                            <a:schemeClr val="bg1"/>
                          </a:solidFill>
                          <a:latin typeface="Palatino Linotype" panose="02040502050505030304" pitchFamily="18" charset="0"/>
                        </a:rPr>
                        <a:t>Emergency Room Care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102499"/>
                  </a:ext>
                </a:extLst>
              </a:tr>
              <a:tr h="347964">
                <a:tc>
                  <a:txBody>
                    <a:bodyPr/>
                    <a:lstStyle/>
                    <a:p>
                      <a:pPr algn="ctr"/>
                      <a:r>
                        <a:rPr lang="en-US" sz="1400" b="1">
                          <a:solidFill>
                            <a:schemeClr val="bg1"/>
                          </a:solidFill>
                          <a:latin typeface="Palatino Linotype" panose="02040502050505030304" pitchFamily="18" charset="0"/>
                        </a:rPr>
                        <a:t>Urgent Care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 / $50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 Copay / $50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38118"/>
                  </a:ext>
                </a:extLst>
              </a:tr>
              <a:tr h="347964">
                <a:tc>
                  <a:txBody>
                    <a:bodyPr/>
                    <a:lstStyle/>
                    <a:p>
                      <a:pPr algn="ctr"/>
                      <a:r>
                        <a:rPr lang="en-US" sz="1400" b="1">
                          <a:solidFill>
                            <a:schemeClr val="bg1"/>
                          </a:solidFill>
                          <a:latin typeface="Palatino Linotype" panose="02040502050505030304" pitchFamily="18" charset="0"/>
                        </a:rPr>
                        <a:t>Inpatient Hospital</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794807"/>
                  </a:ext>
                </a:extLst>
              </a:tr>
              <a:tr h="347964">
                <a:tc>
                  <a:txBody>
                    <a:bodyPr/>
                    <a:lstStyle/>
                    <a:p>
                      <a:pPr algn="ctr"/>
                      <a:r>
                        <a:rPr lang="en-US" sz="1400" b="1">
                          <a:solidFill>
                            <a:schemeClr val="bg1"/>
                          </a:solidFill>
                          <a:latin typeface="Palatino Linotype" panose="02040502050505030304" pitchFamily="18" charset="0"/>
                        </a:rPr>
                        <a:t>Chiropractic Care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398962"/>
                  </a:ext>
                </a:extLst>
              </a:tr>
              <a:tr h="506609">
                <a:tc>
                  <a:txBody>
                    <a:bodyPr/>
                    <a:lstStyle/>
                    <a:p>
                      <a:pPr algn="ctr"/>
                      <a:r>
                        <a:rPr lang="en-US" sz="1400" b="1">
                          <a:solidFill>
                            <a:schemeClr val="bg1"/>
                          </a:solidFill>
                          <a:latin typeface="Palatino Linotype" panose="02040502050505030304" pitchFamily="18" charset="0"/>
                        </a:rPr>
                        <a:t>Physical, Speech and Occupational Therapy</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583684"/>
                  </a:ext>
                </a:extLst>
              </a:tr>
              <a:tr h="1341023">
                <a:tc>
                  <a:txBody>
                    <a:bodyPr/>
                    <a:lstStyle/>
                    <a:p>
                      <a:pPr algn="ctr"/>
                      <a:r>
                        <a:rPr lang="en-US" sz="1400" b="1">
                          <a:solidFill>
                            <a:schemeClr val="bg1"/>
                          </a:solidFill>
                          <a:latin typeface="Palatino Linotype" panose="02040502050505030304" pitchFamily="18" charset="0"/>
                        </a:rPr>
                        <a:t>Prescription Drugs</a:t>
                      </a:r>
                    </a:p>
                    <a:p>
                      <a:pPr algn="ctr"/>
                      <a:r>
                        <a:rPr lang="en-US" sz="1400">
                          <a:solidFill>
                            <a:schemeClr val="bg1"/>
                          </a:solidFill>
                          <a:latin typeface="Palatino Linotype" panose="02040502050505030304" pitchFamily="18" charset="0"/>
                        </a:rPr>
                        <a:t>T1- Generics</a:t>
                      </a:r>
                    </a:p>
                    <a:p>
                      <a:pPr algn="ctr"/>
                      <a:r>
                        <a:rPr lang="en-US" sz="1400">
                          <a:solidFill>
                            <a:schemeClr val="bg1"/>
                          </a:solidFill>
                          <a:latin typeface="Palatino Linotype" panose="02040502050505030304" pitchFamily="18" charset="0"/>
                        </a:rPr>
                        <a:t>T2- Preferred Brand</a:t>
                      </a:r>
                    </a:p>
                    <a:p>
                      <a:pPr algn="ctr"/>
                      <a:r>
                        <a:rPr lang="en-US" sz="1400">
                          <a:solidFill>
                            <a:schemeClr val="bg1"/>
                          </a:solidFill>
                          <a:latin typeface="Palatino Linotype" panose="02040502050505030304" pitchFamily="18" charset="0"/>
                        </a:rPr>
                        <a:t>T3- Non-Preferred Brand</a:t>
                      </a:r>
                    </a:p>
                    <a:p>
                      <a:pPr algn="ctr"/>
                      <a:r>
                        <a:rPr lang="en-US" sz="1400">
                          <a:solidFill>
                            <a:schemeClr val="bg1"/>
                          </a:solidFill>
                          <a:latin typeface="Palatino Linotype" panose="02040502050505030304" pitchFamily="18" charset="0"/>
                        </a:rPr>
                        <a:t>T4 &amp; T5- Specialty</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endParaRPr lang="en-US" sz="1400">
                        <a:latin typeface="Palatino Linotype" panose="02040502050505030304" pitchFamily="18" charset="0"/>
                      </a:endParaRPr>
                    </a:p>
                    <a:p>
                      <a:pPr algn="ctr"/>
                      <a:r>
                        <a:rPr lang="en-US" sz="1400">
                          <a:latin typeface="Palatino Linotype" panose="02040502050505030304" pitchFamily="18" charset="0"/>
                        </a:rPr>
                        <a:t>$10 Copay</a:t>
                      </a:r>
                    </a:p>
                    <a:p>
                      <a:pPr algn="ctr"/>
                      <a:r>
                        <a:rPr lang="en-US" sz="1400">
                          <a:latin typeface="Palatino Linotype" panose="02040502050505030304" pitchFamily="18" charset="0"/>
                        </a:rPr>
                        <a:t>$20 Copay</a:t>
                      </a:r>
                    </a:p>
                    <a:p>
                      <a:pPr algn="ctr"/>
                      <a:r>
                        <a:rPr lang="en-US" sz="1400">
                          <a:latin typeface="Palatino Linotype" panose="02040502050505030304" pitchFamily="18" charset="0"/>
                        </a:rPr>
                        <a:t>$35 Copay</a:t>
                      </a:r>
                    </a:p>
                    <a:p>
                      <a:pPr algn="ctr"/>
                      <a:r>
                        <a:rPr lang="en-US" sz="1400">
                          <a:latin typeface="Palatino Linotype" panose="02040502050505030304" pitchFamily="18" charset="0"/>
                        </a:rPr>
                        <a:t>$70 Copay / 30% up to $300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Palatino Linotype" panose="02040502050505030304" pitchFamily="18" charset="0"/>
                      </a:endParaRPr>
                    </a:p>
                    <a:p>
                      <a:pPr algn="ctr"/>
                      <a:r>
                        <a:rPr lang="en-US" sz="1400" dirty="0">
                          <a:latin typeface="Palatino Linotype" panose="02040502050505030304" pitchFamily="18" charset="0"/>
                        </a:rPr>
                        <a:t>$10 Copay</a:t>
                      </a:r>
                    </a:p>
                    <a:p>
                      <a:pPr algn="ctr"/>
                      <a:r>
                        <a:rPr lang="en-US" sz="1400" dirty="0">
                          <a:latin typeface="Palatino Linotype" panose="02040502050505030304" pitchFamily="18" charset="0"/>
                        </a:rPr>
                        <a:t>$20 Copay</a:t>
                      </a:r>
                    </a:p>
                    <a:p>
                      <a:pPr algn="ctr"/>
                      <a:r>
                        <a:rPr lang="en-US" sz="1400" dirty="0">
                          <a:latin typeface="Palatino Linotype" panose="02040502050505030304" pitchFamily="18" charset="0"/>
                        </a:rPr>
                        <a:t>$35 Copay</a:t>
                      </a:r>
                    </a:p>
                    <a:p>
                      <a:pPr algn="ctr"/>
                      <a:r>
                        <a:rPr lang="en-US" sz="1400" dirty="0">
                          <a:latin typeface="Palatino Linotype" panose="02040502050505030304" pitchFamily="18" charset="0"/>
                        </a:rPr>
                        <a:t>$70 Copay / 30% up to $300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latin typeface="Palatino Linotype" panose="02040502050505030304" pitchFamily="18" charset="0"/>
                      </a:endParaRPr>
                    </a:p>
                    <a:p>
                      <a:pPr algn="ctr"/>
                      <a:r>
                        <a:rPr lang="en-US" sz="1400">
                          <a:latin typeface="Palatino Linotype" panose="02040502050505030304" pitchFamily="18" charset="0"/>
                        </a:rPr>
                        <a:t>$10 Copay</a:t>
                      </a:r>
                    </a:p>
                    <a:p>
                      <a:pPr algn="ctr"/>
                      <a:r>
                        <a:rPr lang="en-US" sz="1400">
                          <a:latin typeface="Palatino Linotype" panose="02040502050505030304" pitchFamily="18" charset="0"/>
                        </a:rPr>
                        <a:t>$20 Copay</a:t>
                      </a:r>
                    </a:p>
                    <a:p>
                      <a:pPr algn="ctr"/>
                      <a:r>
                        <a:rPr lang="en-US" sz="1400">
                          <a:latin typeface="Palatino Linotype" panose="02040502050505030304" pitchFamily="18" charset="0"/>
                        </a:rPr>
                        <a:t>$35 Copay</a:t>
                      </a:r>
                    </a:p>
                    <a:p>
                      <a:pPr algn="ctr"/>
                      <a:r>
                        <a:rPr lang="en-US" sz="1400">
                          <a:latin typeface="Palatino Linotype" panose="02040502050505030304" pitchFamily="18" charset="0"/>
                        </a:rPr>
                        <a:t>$70 Copay / 30% up to $300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Palatino Linotype" panose="02040502050505030304" pitchFamily="18" charset="0"/>
                      </a:endParaRPr>
                    </a:p>
                    <a:p>
                      <a:pPr algn="ctr"/>
                      <a:r>
                        <a:rPr lang="en-US" sz="1400" dirty="0">
                          <a:latin typeface="Palatino Linotype" panose="02040502050505030304" pitchFamily="18" charset="0"/>
                        </a:rPr>
                        <a:t>$10 Copay</a:t>
                      </a:r>
                    </a:p>
                    <a:p>
                      <a:pPr algn="ctr"/>
                      <a:r>
                        <a:rPr lang="en-US" sz="1400" dirty="0">
                          <a:latin typeface="Palatino Linotype" panose="02040502050505030304" pitchFamily="18" charset="0"/>
                        </a:rPr>
                        <a:t>$20 Copay</a:t>
                      </a:r>
                    </a:p>
                    <a:p>
                      <a:pPr algn="ctr"/>
                      <a:r>
                        <a:rPr lang="en-US" sz="1400" dirty="0">
                          <a:latin typeface="Palatino Linotype" panose="02040502050505030304" pitchFamily="18" charset="0"/>
                        </a:rPr>
                        <a:t>$35 Copay</a:t>
                      </a:r>
                    </a:p>
                    <a:p>
                      <a:pPr algn="ctr"/>
                      <a:r>
                        <a:rPr lang="en-US" sz="1400" dirty="0">
                          <a:latin typeface="Palatino Linotype" panose="02040502050505030304" pitchFamily="18" charset="0"/>
                        </a:rPr>
                        <a:t>$70 Copay / 30% up to $300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06837"/>
                  </a:ext>
                </a:extLst>
              </a:tr>
            </a:tbl>
          </a:graphicData>
        </a:graphic>
      </p:graphicFrame>
    </p:spTree>
    <p:extLst>
      <p:ext uri="{BB962C8B-B14F-4D97-AF65-F5344CB8AC3E}">
        <p14:creationId xmlns:p14="http://schemas.microsoft.com/office/powerpoint/2010/main" val="12964590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A762A6-3389-4443-B200-9FA697F8E98D}"/>
              </a:ext>
            </a:extLst>
          </p:cNvPr>
          <p:cNvSpPr>
            <a:spLocks noGrp="1"/>
          </p:cNvSpPr>
          <p:nvPr>
            <p:ph type="sldNum" sz="quarter" idx="12"/>
          </p:nvPr>
        </p:nvSpPr>
        <p:spPr/>
        <p:txBody>
          <a:bodyPr/>
          <a:lstStyle/>
          <a:p>
            <a:fld id="{4EF8192F-8918-409B-A401-18C54A4BEC1B}" type="slidenum">
              <a:rPr lang="en-US" sz="1200" smtClean="0">
                <a:solidFill>
                  <a:schemeClr val="bg1"/>
                </a:solidFill>
              </a:rPr>
              <a:t>6</a:t>
            </a:fld>
            <a:endParaRPr lang="en-US" sz="1200">
              <a:solidFill>
                <a:schemeClr val="bg1"/>
              </a:solidFill>
            </a:endParaRPr>
          </a:p>
        </p:txBody>
      </p:sp>
      <p:graphicFrame>
        <p:nvGraphicFramePr>
          <p:cNvPr id="10" name="Table 10">
            <a:extLst>
              <a:ext uri="{FF2B5EF4-FFF2-40B4-BE49-F238E27FC236}">
                <a16:creationId xmlns:a16="http://schemas.microsoft.com/office/drawing/2014/main" id="{2C1823AE-1E92-493D-B41B-206AC941C4F6}"/>
              </a:ext>
            </a:extLst>
          </p:cNvPr>
          <p:cNvGraphicFramePr>
            <a:graphicFrameLocks noGrp="1"/>
          </p:cNvGraphicFramePr>
          <p:nvPr>
            <p:ph idx="1"/>
            <p:extLst>
              <p:ext uri="{D42A27DB-BD31-4B8C-83A1-F6EECF244321}">
                <p14:modId xmlns:p14="http://schemas.microsoft.com/office/powerpoint/2010/main" val="732465673"/>
              </p:ext>
            </p:extLst>
          </p:nvPr>
        </p:nvGraphicFramePr>
        <p:xfrm>
          <a:off x="2377440" y="66040"/>
          <a:ext cx="6476166" cy="6718308"/>
        </p:xfrm>
        <a:graphic>
          <a:graphicData uri="http://schemas.openxmlformats.org/drawingml/2006/table">
            <a:tbl>
              <a:tblPr firstRow="1" bandRow="1">
                <a:tableStyleId>{7DF18680-E054-41AD-8BC1-D1AEF772440D}</a:tableStyleId>
              </a:tblPr>
              <a:tblGrid>
                <a:gridCol w="2158722">
                  <a:extLst>
                    <a:ext uri="{9D8B030D-6E8A-4147-A177-3AD203B41FA5}">
                      <a16:colId xmlns:a16="http://schemas.microsoft.com/office/drawing/2014/main" val="3883266008"/>
                    </a:ext>
                  </a:extLst>
                </a:gridCol>
                <a:gridCol w="2158722">
                  <a:extLst>
                    <a:ext uri="{9D8B030D-6E8A-4147-A177-3AD203B41FA5}">
                      <a16:colId xmlns:a16="http://schemas.microsoft.com/office/drawing/2014/main" val="3796718277"/>
                    </a:ext>
                  </a:extLst>
                </a:gridCol>
                <a:gridCol w="2158722">
                  <a:extLst>
                    <a:ext uri="{9D8B030D-6E8A-4147-A177-3AD203B41FA5}">
                      <a16:colId xmlns:a16="http://schemas.microsoft.com/office/drawing/2014/main" val="1690809135"/>
                    </a:ext>
                  </a:extLst>
                </a:gridCol>
              </a:tblGrid>
              <a:tr h="344748">
                <a:tc>
                  <a:txBody>
                    <a:bodyPr/>
                    <a:lstStyle/>
                    <a:p>
                      <a:endParaRPr lang="en-US" sz="1400">
                        <a:latin typeface="Palatino Linotype" panose="02040502050505030304" pitchFamily="18" charset="0"/>
                      </a:endParaRPr>
                    </a:p>
                  </a:txBody>
                  <a:tcPr/>
                </a:tc>
                <a:tc gridSpan="2">
                  <a:txBody>
                    <a:bodyPr/>
                    <a:lstStyle/>
                    <a:p>
                      <a:pPr algn="ctr"/>
                      <a:r>
                        <a:rPr lang="en-US" sz="1600" dirty="0">
                          <a:latin typeface="Palatino Linotype" panose="02040502050505030304" pitchFamily="18" charset="0"/>
                        </a:rPr>
                        <a:t>Harvard PPO $2,500</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22446"/>
                  </a:ext>
                </a:extLst>
              </a:tr>
              <a:tr h="344748">
                <a:tc>
                  <a:txBody>
                    <a:bodyPr/>
                    <a:lstStyle/>
                    <a:p>
                      <a:pPr algn="ctr"/>
                      <a:r>
                        <a:rPr lang="en-US" sz="1600" b="1">
                          <a:solidFill>
                            <a:schemeClr val="bg1"/>
                          </a:solidFill>
                          <a:latin typeface="Palatino Linotype" panose="02040502050505030304" pitchFamily="18" charset="0"/>
                        </a:rPr>
                        <a:t>Plan Features</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In-Network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Out-of-Network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725368"/>
                  </a:ext>
                </a:extLst>
              </a:tr>
              <a:tr h="344748">
                <a:tc>
                  <a:txBody>
                    <a:bodyPr/>
                    <a:lstStyle/>
                    <a:p>
                      <a:pPr algn="ctr"/>
                      <a:r>
                        <a:rPr lang="en-US" sz="1400" b="1">
                          <a:solidFill>
                            <a:schemeClr val="bg1"/>
                          </a:solidFill>
                          <a:latin typeface="Palatino Linotype" panose="02040502050505030304" pitchFamily="18" charset="0"/>
                        </a:rPr>
                        <a:t>Deductible (Ind/Fam)</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$2,500 /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$5,000 /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398298"/>
                  </a:ext>
                </a:extLst>
              </a:tr>
              <a:tr h="507026">
                <a:tc>
                  <a:txBody>
                    <a:bodyPr/>
                    <a:lstStyle/>
                    <a:p>
                      <a:pPr algn="ctr"/>
                      <a:r>
                        <a:rPr lang="en-US" sz="1400" b="1">
                          <a:solidFill>
                            <a:schemeClr val="bg1"/>
                          </a:solidFill>
                          <a:latin typeface="Palatino Linotype" panose="02040502050505030304" pitchFamily="18" charset="0"/>
                        </a:rPr>
                        <a:t>Out of Pocket Max (Ind/Fam)</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$5,500 / $11,000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$11,000 / $22,000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745536"/>
                  </a:ext>
                </a:extLst>
              </a:tr>
              <a:tr h="344748">
                <a:tc>
                  <a:txBody>
                    <a:bodyPr/>
                    <a:lstStyle/>
                    <a:p>
                      <a:pPr algn="ctr"/>
                      <a:r>
                        <a:rPr lang="en-US" sz="1400" b="1">
                          <a:solidFill>
                            <a:schemeClr val="bg1"/>
                          </a:solidFill>
                          <a:latin typeface="Palatino Linotype" panose="02040502050505030304" pitchFamily="18" charset="0"/>
                        </a:rPr>
                        <a:t>Coinsurance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418067"/>
                  </a:ext>
                </a:extLst>
              </a:tr>
              <a:tr h="344748">
                <a:tc>
                  <a:txBody>
                    <a:bodyPr/>
                    <a:lstStyle/>
                    <a:p>
                      <a:pPr algn="ctr"/>
                      <a:r>
                        <a:rPr lang="en-US" sz="1400" b="1">
                          <a:solidFill>
                            <a:schemeClr val="bg1"/>
                          </a:solidFill>
                          <a:latin typeface="Palatino Linotype" panose="02040502050505030304" pitchFamily="18" charset="0"/>
                        </a:rPr>
                        <a:t>PCP Office Visit</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431967"/>
                  </a:ext>
                </a:extLst>
              </a:tr>
              <a:tr h="344748">
                <a:tc>
                  <a:txBody>
                    <a:bodyPr/>
                    <a:lstStyle/>
                    <a:p>
                      <a:pPr algn="ctr"/>
                      <a:r>
                        <a:rPr lang="en-US" sz="1400" b="1">
                          <a:solidFill>
                            <a:schemeClr val="bg1"/>
                          </a:solidFill>
                          <a:latin typeface="Palatino Linotype" panose="02040502050505030304" pitchFamily="18" charset="0"/>
                        </a:rPr>
                        <a:t>Preventive Care Visit</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626127"/>
                  </a:ext>
                </a:extLst>
              </a:tr>
              <a:tr h="344748">
                <a:tc>
                  <a:txBody>
                    <a:bodyPr/>
                    <a:lstStyle/>
                    <a:p>
                      <a:pPr algn="ctr"/>
                      <a:r>
                        <a:rPr lang="en-US" sz="1400" b="1">
                          <a:solidFill>
                            <a:schemeClr val="bg1"/>
                          </a:solidFill>
                          <a:latin typeface="Palatino Linotype" panose="02040502050505030304" pitchFamily="18" charset="0"/>
                        </a:rPr>
                        <a:t>Specialist Office Visit</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$50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612098"/>
                  </a:ext>
                </a:extLst>
              </a:tr>
              <a:tr h="507026">
                <a:tc>
                  <a:txBody>
                    <a:bodyPr/>
                    <a:lstStyle/>
                    <a:p>
                      <a:pPr algn="ctr"/>
                      <a:r>
                        <a:rPr lang="en-US" sz="1400" b="1">
                          <a:solidFill>
                            <a:schemeClr val="bg1"/>
                          </a:solidFill>
                          <a:latin typeface="Palatino Linotype" panose="02040502050505030304" pitchFamily="18" charset="0"/>
                        </a:rPr>
                        <a:t>Labs/Diagnostic &amp; Imaging Services</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993898"/>
                  </a:ext>
                </a:extLst>
              </a:tr>
              <a:tr h="344748">
                <a:tc>
                  <a:txBody>
                    <a:bodyPr/>
                    <a:lstStyle/>
                    <a:p>
                      <a:pPr algn="ctr"/>
                      <a:r>
                        <a:rPr lang="en-US" sz="1400" b="1">
                          <a:solidFill>
                            <a:schemeClr val="bg1"/>
                          </a:solidFill>
                          <a:latin typeface="Palatino Linotype" panose="02040502050505030304" pitchFamily="18" charset="0"/>
                        </a:rPr>
                        <a:t>Emergency Room Care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102499"/>
                  </a:ext>
                </a:extLst>
              </a:tr>
              <a:tr h="344748">
                <a:tc>
                  <a:txBody>
                    <a:bodyPr/>
                    <a:lstStyle/>
                    <a:p>
                      <a:pPr algn="ctr"/>
                      <a:r>
                        <a:rPr lang="en-US" sz="1400" b="1">
                          <a:solidFill>
                            <a:schemeClr val="bg1"/>
                          </a:solidFill>
                          <a:latin typeface="Palatino Linotype" panose="02040502050505030304" pitchFamily="18" charset="0"/>
                        </a:rPr>
                        <a:t>Urgent Care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 / $50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38118"/>
                  </a:ext>
                </a:extLst>
              </a:tr>
              <a:tr h="344748">
                <a:tc>
                  <a:txBody>
                    <a:bodyPr/>
                    <a:lstStyle/>
                    <a:p>
                      <a:pPr algn="ctr"/>
                      <a:r>
                        <a:rPr lang="en-US" sz="1400" b="1">
                          <a:solidFill>
                            <a:schemeClr val="bg1"/>
                          </a:solidFill>
                          <a:latin typeface="Palatino Linotype" panose="02040502050505030304" pitchFamily="18" charset="0"/>
                        </a:rPr>
                        <a:t>Inpatient Hospital</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794807"/>
                  </a:ext>
                </a:extLst>
              </a:tr>
              <a:tr h="344748">
                <a:tc>
                  <a:txBody>
                    <a:bodyPr/>
                    <a:lstStyle/>
                    <a:p>
                      <a:pPr algn="ctr"/>
                      <a:r>
                        <a:rPr lang="en-US" sz="1400" b="1">
                          <a:solidFill>
                            <a:schemeClr val="bg1"/>
                          </a:solidFill>
                          <a:latin typeface="Palatino Linotype" panose="02040502050505030304" pitchFamily="18" charset="0"/>
                        </a:rPr>
                        <a:t>Chiropractic Care</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398962"/>
                  </a:ext>
                </a:extLst>
              </a:tr>
              <a:tr h="507026">
                <a:tc>
                  <a:txBody>
                    <a:bodyPr/>
                    <a:lstStyle/>
                    <a:p>
                      <a:pPr algn="ctr"/>
                      <a:r>
                        <a:rPr lang="en-US" sz="1400" b="1">
                          <a:solidFill>
                            <a:schemeClr val="bg1"/>
                          </a:solidFill>
                          <a:latin typeface="Palatino Linotype" panose="02040502050505030304" pitchFamily="18" charset="0"/>
                        </a:rPr>
                        <a:t>Physical, Speech and Occupational Therapy</a:t>
                      </a:r>
                    </a:p>
                  </a:txBody>
                  <a:tcPr anchor="ct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583684"/>
                  </a:ext>
                </a:extLst>
              </a:tr>
              <a:tr h="1342129">
                <a:tc>
                  <a:txBody>
                    <a:bodyPr/>
                    <a:lstStyle/>
                    <a:p>
                      <a:pPr algn="ctr"/>
                      <a:r>
                        <a:rPr lang="en-US" sz="1400" b="1">
                          <a:solidFill>
                            <a:schemeClr val="bg1"/>
                          </a:solidFill>
                          <a:latin typeface="Palatino Linotype" panose="02040502050505030304" pitchFamily="18" charset="0"/>
                        </a:rPr>
                        <a:t>Prescription Drugs</a:t>
                      </a:r>
                    </a:p>
                    <a:p>
                      <a:pPr algn="ctr"/>
                      <a:r>
                        <a:rPr lang="en-US" sz="1400">
                          <a:solidFill>
                            <a:schemeClr val="bg1"/>
                          </a:solidFill>
                          <a:latin typeface="Palatino Linotype" panose="02040502050505030304" pitchFamily="18" charset="0"/>
                        </a:rPr>
                        <a:t>T1- Generics</a:t>
                      </a:r>
                    </a:p>
                    <a:p>
                      <a:pPr algn="ctr"/>
                      <a:r>
                        <a:rPr lang="en-US" sz="1400">
                          <a:solidFill>
                            <a:schemeClr val="bg1"/>
                          </a:solidFill>
                          <a:latin typeface="Palatino Linotype" panose="02040502050505030304" pitchFamily="18" charset="0"/>
                        </a:rPr>
                        <a:t>T2- Preferred Brand</a:t>
                      </a:r>
                    </a:p>
                    <a:p>
                      <a:pPr algn="ctr"/>
                      <a:r>
                        <a:rPr lang="en-US" sz="1400">
                          <a:solidFill>
                            <a:schemeClr val="bg1"/>
                          </a:solidFill>
                          <a:latin typeface="Palatino Linotype" panose="02040502050505030304" pitchFamily="18" charset="0"/>
                        </a:rPr>
                        <a:t>T3- Non-Preferred Brand</a:t>
                      </a:r>
                    </a:p>
                    <a:p>
                      <a:pPr algn="ctr"/>
                      <a:r>
                        <a:rPr lang="en-US" sz="1400">
                          <a:solidFill>
                            <a:schemeClr val="bg1"/>
                          </a:solidFill>
                          <a:latin typeface="Palatino Linotype" panose="02040502050505030304" pitchFamily="18" charset="0"/>
                        </a:rPr>
                        <a:t>T4 &amp; T5- Specialty</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endParaRPr lang="en-US" sz="1400">
                        <a:latin typeface="Palatino Linotype" panose="02040502050505030304" pitchFamily="18" charset="0"/>
                      </a:endParaRPr>
                    </a:p>
                    <a:p>
                      <a:pPr algn="ctr"/>
                      <a:r>
                        <a:rPr lang="en-US" sz="1400">
                          <a:latin typeface="Palatino Linotype" panose="02040502050505030304" pitchFamily="18" charset="0"/>
                        </a:rPr>
                        <a:t>$10 Copay</a:t>
                      </a:r>
                    </a:p>
                    <a:p>
                      <a:pPr algn="ctr"/>
                      <a:r>
                        <a:rPr lang="en-US" sz="1400">
                          <a:latin typeface="Palatino Linotype" panose="02040502050505030304" pitchFamily="18" charset="0"/>
                        </a:rPr>
                        <a:t>$20 Copay</a:t>
                      </a:r>
                    </a:p>
                    <a:p>
                      <a:pPr algn="ctr"/>
                      <a:r>
                        <a:rPr lang="en-US" sz="1400">
                          <a:latin typeface="Palatino Linotype" panose="02040502050505030304" pitchFamily="18" charset="0"/>
                        </a:rPr>
                        <a:t>$35 Copay</a:t>
                      </a:r>
                    </a:p>
                    <a:p>
                      <a:pPr algn="ctr"/>
                      <a:r>
                        <a:rPr lang="en-US" sz="1400">
                          <a:latin typeface="Palatino Linotype" panose="02040502050505030304" pitchFamily="18" charset="0"/>
                        </a:rPr>
                        <a:t>$70 Copay / 30% up to $300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Palatino Linotype" panose="02040502050505030304" pitchFamily="18" charset="0"/>
                      </a:endParaRPr>
                    </a:p>
                    <a:p>
                      <a:pPr algn="ctr"/>
                      <a:r>
                        <a:rPr lang="en-US" sz="1400" dirty="0">
                          <a:latin typeface="Palatino Linotype" panose="02040502050505030304" pitchFamily="18" charset="0"/>
                        </a:rPr>
                        <a:t>$10 Copay</a:t>
                      </a:r>
                    </a:p>
                    <a:p>
                      <a:pPr algn="ctr"/>
                      <a:r>
                        <a:rPr lang="en-US" sz="1400" dirty="0">
                          <a:latin typeface="Palatino Linotype" panose="02040502050505030304" pitchFamily="18" charset="0"/>
                        </a:rPr>
                        <a:t>$20 Copay</a:t>
                      </a:r>
                    </a:p>
                    <a:p>
                      <a:pPr algn="ctr"/>
                      <a:r>
                        <a:rPr lang="en-US" sz="1400" dirty="0">
                          <a:latin typeface="Palatino Linotype" panose="02040502050505030304" pitchFamily="18" charset="0"/>
                        </a:rPr>
                        <a:t>$35 Copay</a:t>
                      </a:r>
                    </a:p>
                    <a:p>
                      <a:pPr algn="ctr"/>
                      <a:r>
                        <a:rPr lang="en-US" sz="1400" dirty="0">
                          <a:latin typeface="Palatino Linotype" panose="02040502050505030304" pitchFamily="18" charset="0"/>
                        </a:rPr>
                        <a:t>$70 Copay / 30% up to $300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06837"/>
                  </a:ext>
                </a:extLst>
              </a:tr>
            </a:tbl>
          </a:graphicData>
        </a:graphic>
      </p:graphicFrame>
    </p:spTree>
    <p:extLst>
      <p:ext uri="{BB962C8B-B14F-4D97-AF65-F5344CB8AC3E}">
        <p14:creationId xmlns:p14="http://schemas.microsoft.com/office/powerpoint/2010/main" val="5501206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A762A6-3389-4443-B200-9FA697F8E98D}"/>
              </a:ext>
            </a:extLst>
          </p:cNvPr>
          <p:cNvSpPr>
            <a:spLocks noGrp="1"/>
          </p:cNvSpPr>
          <p:nvPr>
            <p:ph type="sldNum" sz="quarter" idx="12"/>
          </p:nvPr>
        </p:nvSpPr>
        <p:spPr/>
        <p:txBody>
          <a:bodyPr/>
          <a:lstStyle/>
          <a:p>
            <a:fld id="{4EF8192F-8918-409B-A401-18C54A4BEC1B}" type="slidenum">
              <a:rPr lang="en-US" sz="1200" smtClean="0">
                <a:solidFill>
                  <a:schemeClr val="bg1"/>
                </a:solidFill>
              </a:rPr>
              <a:t>7</a:t>
            </a:fld>
            <a:endParaRPr lang="en-US" sz="1200">
              <a:solidFill>
                <a:schemeClr val="bg1"/>
              </a:solidFill>
            </a:endParaRPr>
          </a:p>
        </p:txBody>
      </p:sp>
      <p:graphicFrame>
        <p:nvGraphicFramePr>
          <p:cNvPr id="10" name="Table 10">
            <a:extLst>
              <a:ext uri="{FF2B5EF4-FFF2-40B4-BE49-F238E27FC236}">
                <a16:creationId xmlns:a16="http://schemas.microsoft.com/office/drawing/2014/main" id="{2C1823AE-1E92-493D-B41B-206AC941C4F6}"/>
              </a:ext>
            </a:extLst>
          </p:cNvPr>
          <p:cNvGraphicFramePr>
            <a:graphicFrameLocks noGrp="1"/>
          </p:cNvGraphicFramePr>
          <p:nvPr>
            <p:ph idx="1"/>
            <p:extLst>
              <p:ext uri="{D42A27DB-BD31-4B8C-83A1-F6EECF244321}">
                <p14:modId xmlns:p14="http://schemas.microsoft.com/office/powerpoint/2010/main" val="2854132388"/>
              </p:ext>
            </p:extLst>
          </p:nvPr>
        </p:nvGraphicFramePr>
        <p:xfrm>
          <a:off x="126609" y="33020"/>
          <a:ext cx="10793610" cy="6791960"/>
        </p:xfrm>
        <a:graphic>
          <a:graphicData uri="http://schemas.openxmlformats.org/drawingml/2006/table">
            <a:tbl>
              <a:tblPr firstRow="1" bandRow="1">
                <a:tableStyleId>{7DF18680-E054-41AD-8BC1-D1AEF772440D}</a:tableStyleId>
              </a:tblPr>
              <a:tblGrid>
                <a:gridCol w="2158722">
                  <a:extLst>
                    <a:ext uri="{9D8B030D-6E8A-4147-A177-3AD203B41FA5}">
                      <a16:colId xmlns:a16="http://schemas.microsoft.com/office/drawing/2014/main" val="3883266008"/>
                    </a:ext>
                  </a:extLst>
                </a:gridCol>
                <a:gridCol w="2158722">
                  <a:extLst>
                    <a:ext uri="{9D8B030D-6E8A-4147-A177-3AD203B41FA5}">
                      <a16:colId xmlns:a16="http://schemas.microsoft.com/office/drawing/2014/main" val="3796718277"/>
                    </a:ext>
                  </a:extLst>
                </a:gridCol>
                <a:gridCol w="2158722">
                  <a:extLst>
                    <a:ext uri="{9D8B030D-6E8A-4147-A177-3AD203B41FA5}">
                      <a16:colId xmlns:a16="http://schemas.microsoft.com/office/drawing/2014/main" val="1690809135"/>
                    </a:ext>
                  </a:extLst>
                </a:gridCol>
                <a:gridCol w="2158722">
                  <a:extLst>
                    <a:ext uri="{9D8B030D-6E8A-4147-A177-3AD203B41FA5}">
                      <a16:colId xmlns:a16="http://schemas.microsoft.com/office/drawing/2014/main" val="2608389040"/>
                    </a:ext>
                  </a:extLst>
                </a:gridCol>
                <a:gridCol w="2158722">
                  <a:extLst>
                    <a:ext uri="{9D8B030D-6E8A-4147-A177-3AD203B41FA5}">
                      <a16:colId xmlns:a16="http://schemas.microsoft.com/office/drawing/2014/main" val="508437266"/>
                    </a:ext>
                  </a:extLst>
                </a:gridCol>
              </a:tblGrid>
              <a:tr h="370840">
                <a:tc>
                  <a:txBody>
                    <a:bodyPr/>
                    <a:lstStyle/>
                    <a:p>
                      <a:endParaRPr lang="en-US" sz="1400">
                        <a:latin typeface="Palatino Linotype" panose="02040502050505030304" pitchFamily="18" charset="0"/>
                      </a:endParaRPr>
                    </a:p>
                  </a:txBody>
                  <a:tcPr/>
                </a:tc>
                <a:tc gridSpan="2">
                  <a:txBody>
                    <a:bodyPr/>
                    <a:lstStyle/>
                    <a:p>
                      <a:pPr algn="ctr"/>
                      <a:r>
                        <a:rPr lang="en-US" sz="1600" dirty="0">
                          <a:latin typeface="Palatino Linotype" panose="02040502050505030304" pitchFamily="18" charset="0"/>
                        </a:rPr>
                        <a:t>Harvard PPO HSA $3,000</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gridSpan="2">
                  <a:txBody>
                    <a:bodyPr/>
                    <a:lstStyle/>
                    <a:p>
                      <a:pPr algn="ctr"/>
                      <a:r>
                        <a:rPr lang="en-US" sz="1600" dirty="0">
                          <a:latin typeface="Palatino Linotype" panose="02040502050505030304" pitchFamily="18" charset="0"/>
                        </a:rPr>
                        <a:t>Harvard PPO HSA $5,000</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22446"/>
                  </a:ext>
                </a:extLst>
              </a:tr>
              <a:tr h="370840">
                <a:tc>
                  <a:txBody>
                    <a:bodyPr/>
                    <a:lstStyle/>
                    <a:p>
                      <a:pPr algn="ctr"/>
                      <a:r>
                        <a:rPr lang="en-US" sz="1600" b="1">
                          <a:solidFill>
                            <a:schemeClr val="bg1"/>
                          </a:solidFill>
                          <a:latin typeface="Palatino Linotype" panose="02040502050505030304" pitchFamily="18" charset="0"/>
                        </a:rPr>
                        <a:t>Plan Features</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In-Network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Out-of-Network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In-Network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Out-of-Network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725368"/>
                  </a:ext>
                </a:extLst>
              </a:tr>
              <a:tr h="370840">
                <a:tc>
                  <a:txBody>
                    <a:bodyPr/>
                    <a:lstStyle/>
                    <a:p>
                      <a:pPr algn="ctr"/>
                      <a:r>
                        <a:rPr lang="en-US" sz="1400" b="1">
                          <a:solidFill>
                            <a:schemeClr val="bg1"/>
                          </a:solidFill>
                          <a:latin typeface="Palatino Linotype" panose="02040502050505030304" pitchFamily="18" charset="0"/>
                        </a:rPr>
                        <a:t>Deductible (Ind/Fam)</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$3,000 /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$3,000 /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$5,000 /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$5,000 /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398298"/>
                  </a:ext>
                </a:extLst>
              </a:tr>
              <a:tr h="370840">
                <a:tc>
                  <a:txBody>
                    <a:bodyPr/>
                    <a:lstStyle/>
                    <a:p>
                      <a:pPr algn="ctr"/>
                      <a:r>
                        <a:rPr lang="en-US" sz="1400" b="1">
                          <a:solidFill>
                            <a:schemeClr val="bg1"/>
                          </a:solidFill>
                          <a:latin typeface="Palatino Linotype" panose="02040502050505030304" pitchFamily="18" charset="0"/>
                        </a:rPr>
                        <a:t>Out of Pocket Max (Ind/Fam)</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$3,000 /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$6,000 / $12,000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$5,000 / $10,000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$10,000 / $20,000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745536"/>
                  </a:ext>
                </a:extLst>
              </a:tr>
              <a:tr h="370840">
                <a:tc>
                  <a:txBody>
                    <a:bodyPr/>
                    <a:lstStyle/>
                    <a:p>
                      <a:pPr algn="ctr"/>
                      <a:r>
                        <a:rPr lang="en-US" sz="1400" b="1">
                          <a:solidFill>
                            <a:schemeClr val="bg1"/>
                          </a:solidFill>
                          <a:latin typeface="Palatino Linotype" panose="02040502050505030304" pitchFamily="18" charset="0"/>
                        </a:rPr>
                        <a:t>Coinsurance</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418067"/>
                  </a:ext>
                </a:extLst>
              </a:tr>
              <a:tr h="370840">
                <a:tc>
                  <a:txBody>
                    <a:bodyPr/>
                    <a:lstStyle/>
                    <a:p>
                      <a:pPr algn="ctr"/>
                      <a:r>
                        <a:rPr lang="en-US" sz="1400" b="1">
                          <a:solidFill>
                            <a:schemeClr val="bg1"/>
                          </a:solidFill>
                          <a:latin typeface="Palatino Linotype" panose="02040502050505030304" pitchFamily="18" charset="0"/>
                        </a:rPr>
                        <a:t>PCP Office Visit</a:t>
                      </a:r>
                    </a:p>
                  </a:txBody>
                  <a:tcP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431967"/>
                  </a:ext>
                </a:extLst>
              </a:tr>
              <a:tr h="370840">
                <a:tc>
                  <a:txBody>
                    <a:bodyPr/>
                    <a:lstStyle/>
                    <a:p>
                      <a:pPr algn="ctr"/>
                      <a:r>
                        <a:rPr lang="en-US" sz="1400" b="1">
                          <a:solidFill>
                            <a:schemeClr val="bg1"/>
                          </a:solidFill>
                          <a:latin typeface="Palatino Linotype" panose="02040502050505030304" pitchFamily="18" charset="0"/>
                        </a:rPr>
                        <a:t>Preventive Care Visit</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dirty="0">
                          <a:latin typeface="Palatino Linotype" panose="02040502050505030304" pitchFamily="18" charset="0"/>
                        </a:rPr>
                        <a:t>$0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626127"/>
                  </a:ext>
                </a:extLst>
              </a:tr>
              <a:tr h="370840">
                <a:tc>
                  <a:txBody>
                    <a:bodyPr/>
                    <a:lstStyle/>
                    <a:p>
                      <a:pPr algn="ctr"/>
                      <a:r>
                        <a:rPr lang="en-US" sz="1400" b="1">
                          <a:solidFill>
                            <a:schemeClr val="bg1"/>
                          </a:solidFill>
                          <a:latin typeface="Palatino Linotype" panose="02040502050505030304" pitchFamily="18" charset="0"/>
                        </a:rPr>
                        <a:t>Specialist Office Visit</a:t>
                      </a:r>
                    </a:p>
                  </a:txBody>
                  <a:tcP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612098"/>
                  </a:ext>
                </a:extLst>
              </a:tr>
              <a:tr h="370840">
                <a:tc>
                  <a:txBody>
                    <a:bodyPr/>
                    <a:lstStyle/>
                    <a:p>
                      <a:pPr algn="ctr"/>
                      <a:r>
                        <a:rPr lang="en-US" sz="1400" b="1">
                          <a:solidFill>
                            <a:schemeClr val="bg1"/>
                          </a:solidFill>
                          <a:latin typeface="Palatino Linotype" panose="02040502050505030304" pitchFamily="18" charset="0"/>
                        </a:rPr>
                        <a:t>Labs/Diagnostic &amp; Imaging Services</a:t>
                      </a:r>
                    </a:p>
                  </a:txBody>
                  <a:tcP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993898"/>
                  </a:ext>
                </a:extLst>
              </a:tr>
              <a:tr h="370840">
                <a:tc>
                  <a:txBody>
                    <a:bodyPr/>
                    <a:lstStyle/>
                    <a:p>
                      <a:pPr algn="ctr"/>
                      <a:r>
                        <a:rPr lang="en-US" sz="1400" b="1">
                          <a:solidFill>
                            <a:schemeClr val="bg1"/>
                          </a:solidFill>
                          <a:latin typeface="Palatino Linotype" panose="02040502050505030304" pitchFamily="18" charset="0"/>
                        </a:rPr>
                        <a:t>Emergency Room Care</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102499"/>
                  </a:ext>
                </a:extLst>
              </a:tr>
              <a:tr h="370840">
                <a:tc>
                  <a:txBody>
                    <a:bodyPr/>
                    <a:lstStyle/>
                    <a:p>
                      <a:pPr algn="ctr"/>
                      <a:r>
                        <a:rPr lang="en-US" sz="1400" b="1">
                          <a:solidFill>
                            <a:schemeClr val="bg1"/>
                          </a:solidFill>
                          <a:latin typeface="Palatino Linotype" panose="02040502050505030304" pitchFamily="18" charset="0"/>
                        </a:rPr>
                        <a:t>Urgent Care</a:t>
                      </a:r>
                    </a:p>
                  </a:txBody>
                  <a:tcP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38118"/>
                  </a:ext>
                </a:extLst>
              </a:tr>
              <a:tr h="370840">
                <a:tc>
                  <a:txBody>
                    <a:bodyPr/>
                    <a:lstStyle/>
                    <a:p>
                      <a:pPr algn="ctr"/>
                      <a:r>
                        <a:rPr lang="en-US" sz="1400" b="1">
                          <a:solidFill>
                            <a:schemeClr val="bg1"/>
                          </a:solidFill>
                          <a:latin typeface="Palatino Linotype" panose="02040502050505030304" pitchFamily="18" charset="0"/>
                        </a:rPr>
                        <a:t>Inpatient Hospital</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794807"/>
                  </a:ext>
                </a:extLst>
              </a:tr>
              <a:tr h="370840">
                <a:tc>
                  <a:txBody>
                    <a:bodyPr/>
                    <a:lstStyle/>
                    <a:p>
                      <a:pPr algn="ctr"/>
                      <a:r>
                        <a:rPr lang="en-US" sz="1400" b="1">
                          <a:solidFill>
                            <a:schemeClr val="bg1"/>
                          </a:solidFill>
                          <a:latin typeface="Palatino Linotype" panose="02040502050505030304" pitchFamily="18" charset="0"/>
                        </a:rPr>
                        <a:t>Chiropractic Care</a:t>
                      </a:r>
                    </a:p>
                  </a:txBody>
                  <a:tcP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20%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398962"/>
                  </a:ext>
                </a:extLst>
              </a:tr>
              <a:tr h="370840">
                <a:tc>
                  <a:txBody>
                    <a:bodyPr/>
                    <a:lstStyle/>
                    <a:p>
                      <a:pPr algn="ctr"/>
                      <a:r>
                        <a:rPr lang="en-US" sz="1400" b="1">
                          <a:solidFill>
                            <a:schemeClr val="bg1"/>
                          </a:solidFill>
                          <a:latin typeface="Palatino Linotype" panose="02040502050505030304" pitchFamily="18" charset="0"/>
                        </a:rPr>
                        <a:t>Physical, Speech and Occupational Therapy</a:t>
                      </a:r>
                    </a:p>
                  </a:txBody>
                  <a:tcPr>
                    <a:lnR w="12700" cap="flat" cmpd="sng" algn="ctr">
                      <a:solidFill>
                        <a:schemeClr val="tx1"/>
                      </a:solidFill>
                      <a:prstDash val="solid"/>
                      <a:round/>
                      <a:headEnd type="none" w="med" len="med"/>
                      <a:tailEnd type="none" w="med" len="med"/>
                    </a:lnR>
                    <a:solidFill>
                      <a:srgbClr val="0066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583684"/>
                  </a:ext>
                </a:extLst>
              </a:tr>
              <a:tr h="370840">
                <a:tc>
                  <a:txBody>
                    <a:bodyPr/>
                    <a:lstStyle/>
                    <a:p>
                      <a:pPr algn="ctr"/>
                      <a:r>
                        <a:rPr lang="en-US" sz="1400" b="1">
                          <a:solidFill>
                            <a:schemeClr val="bg1"/>
                          </a:solidFill>
                          <a:latin typeface="Palatino Linotype" panose="02040502050505030304" pitchFamily="18" charset="0"/>
                        </a:rPr>
                        <a:t>Prescription Drugs</a:t>
                      </a:r>
                    </a:p>
                    <a:p>
                      <a:pPr algn="ctr"/>
                      <a:r>
                        <a:rPr lang="en-US" sz="1400">
                          <a:solidFill>
                            <a:schemeClr val="bg1"/>
                          </a:solidFill>
                          <a:latin typeface="Palatino Linotype" panose="02040502050505030304" pitchFamily="18" charset="0"/>
                        </a:rPr>
                        <a:t>T1- Generics</a:t>
                      </a:r>
                    </a:p>
                    <a:p>
                      <a:pPr algn="ctr"/>
                      <a:r>
                        <a:rPr lang="en-US" sz="1400">
                          <a:solidFill>
                            <a:schemeClr val="bg1"/>
                          </a:solidFill>
                          <a:latin typeface="Palatino Linotype" panose="02040502050505030304" pitchFamily="18" charset="0"/>
                        </a:rPr>
                        <a:t>T2- Preferred Brand</a:t>
                      </a:r>
                    </a:p>
                    <a:p>
                      <a:pPr algn="ctr"/>
                      <a:r>
                        <a:rPr lang="en-US" sz="1400">
                          <a:solidFill>
                            <a:schemeClr val="bg1"/>
                          </a:solidFill>
                          <a:latin typeface="Palatino Linotype" panose="02040502050505030304" pitchFamily="18" charset="0"/>
                        </a:rPr>
                        <a:t>T3- Non-Preferred Brand</a:t>
                      </a:r>
                    </a:p>
                    <a:p>
                      <a:pPr algn="ctr"/>
                      <a:r>
                        <a:rPr lang="en-US" sz="1400">
                          <a:solidFill>
                            <a:schemeClr val="bg1"/>
                          </a:solidFill>
                          <a:latin typeface="Palatino Linotype" panose="02040502050505030304" pitchFamily="18" charset="0"/>
                        </a:rPr>
                        <a:t>T4 &amp; T5- Specialty</a:t>
                      </a:r>
                    </a:p>
                  </a:txBody>
                  <a:tcPr>
                    <a:lnR w="12700" cap="flat" cmpd="sng" algn="ctr">
                      <a:solidFill>
                        <a:schemeClr val="tx1"/>
                      </a:solidFill>
                      <a:prstDash val="solid"/>
                      <a:round/>
                      <a:headEnd type="none" w="med" len="med"/>
                      <a:tailEnd type="none" w="med" len="med"/>
                    </a:lnR>
                    <a:solidFill>
                      <a:srgbClr val="006600"/>
                    </a:solidFill>
                  </a:tcPr>
                </a:tc>
                <a:tc>
                  <a:txBody>
                    <a:bodyPr/>
                    <a:lstStyle/>
                    <a:p>
                      <a:pPr algn="ctr"/>
                      <a:endParaRPr lang="en-US" sz="1400">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Palatino Linotype" panose="0204050205050503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latin typeface="Palatino Linotype" panose="02040502050505030304" pitchFamily="18" charset="0"/>
                        </a:rPr>
                        <a:t>0%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06837"/>
                  </a:ext>
                </a:extLst>
              </a:tr>
            </a:tbl>
          </a:graphicData>
        </a:graphic>
      </p:graphicFrame>
    </p:spTree>
    <p:extLst>
      <p:ext uri="{BB962C8B-B14F-4D97-AF65-F5344CB8AC3E}">
        <p14:creationId xmlns:p14="http://schemas.microsoft.com/office/powerpoint/2010/main" val="2499788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8</a:t>
            </a:fld>
            <a:endParaRPr lang="en-US" sz="1200">
              <a:solidFill>
                <a:schemeClr val="bg1"/>
              </a:solidFill>
            </a:endParaRPr>
          </a:p>
        </p:txBody>
      </p:sp>
      <p:grpSp>
        <p:nvGrpSpPr>
          <p:cNvPr id="7" name="Group 6">
            <a:extLst>
              <a:ext uri="{FF2B5EF4-FFF2-40B4-BE49-F238E27FC236}">
                <a16:creationId xmlns:a16="http://schemas.microsoft.com/office/drawing/2014/main" id="{7ED0380F-FFA8-4BAD-B89A-2D20E3585566}"/>
              </a:ext>
            </a:extLst>
          </p:cNvPr>
          <p:cNvGrpSpPr/>
          <p:nvPr/>
        </p:nvGrpSpPr>
        <p:grpSpPr>
          <a:xfrm>
            <a:off x="1145147" y="1125452"/>
            <a:ext cx="8490149" cy="4174171"/>
            <a:chOff x="471690" y="1473476"/>
            <a:chExt cx="8315174" cy="4088143"/>
          </a:xfrm>
        </p:grpSpPr>
        <p:cxnSp>
          <p:nvCxnSpPr>
            <p:cNvPr id="8" name="Straight Connector 7">
              <a:extLst>
                <a:ext uri="{FF2B5EF4-FFF2-40B4-BE49-F238E27FC236}">
                  <a16:creationId xmlns:a16="http://schemas.microsoft.com/office/drawing/2014/main" id="{5202D857-0846-4106-B072-5C1BEBA31193}"/>
                </a:ext>
              </a:extLst>
            </p:cNvPr>
            <p:cNvCxnSpPr/>
            <p:nvPr/>
          </p:nvCxnSpPr>
          <p:spPr>
            <a:xfrm>
              <a:off x="6623358" y="2804680"/>
              <a:ext cx="2010097" cy="0"/>
            </a:xfrm>
            <a:prstGeom prst="line">
              <a:avLst/>
            </a:prstGeom>
            <a:ln w="15875">
              <a:solidFill>
                <a:srgbClr val="006600"/>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453AB02-0BB7-414E-859E-FB34CF0F7B87}"/>
                </a:ext>
              </a:extLst>
            </p:cNvPr>
            <p:cNvGrpSpPr/>
            <p:nvPr/>
          </p:nvGrpSpPr>
          <p:grpSpPr>
            <a:xfrm>
              <a:off x="471690" y="1473476"/>
              <a:ext cx="6195214" cy="3841493"/>
              <a:chOff x="-485454" y="1295624"/>
              <a:chExt cx="7298238" cy="4525450"/>
            </a:xfrm>
          </p:grpSpPr>
          <p:grpSp>
            <p:nvGrpSpPr>
              <p:cNvPr id="16" name="Group 15">
                <a:extLst>
                  <a:ext uri="{FF2B5EF4-FFF2-40B4-BE49-F238E27FC236}">
                    <a16:creationId xmlns:a16="http://schemas.microsoft.com/office/drawing/2014/main" id="{F57879CB-D62E-47D8-8ECC-8B66332E7303}"/>
                  </a:ext>
                </a:extLst>
              </p:cNvPr>
              <p:cNvGrpSpPr/>
              <p:nvPr/>
            </p:nvGrpSpPr>
            <p:grpSpPr>
              <a:xfrm>
                <a:off x="-485454" y="1295624"/>
                <a:ext cx="7298238" cy="4525450"/>
                <a:chOff x="495191" y="1548320"/>
                <a:chExt cx="6401411" cy="3969351"/>
              </a:xfrm>
            </p:grpSpPr>
            <p:pic>
              <p:nvPicPr>
                <p:cNvPr id="18" name="Picture 17">
                  <a:extLst>
                    <a:ext uri="{FF2B5EF4-FFF2-40B4-BE49-F238E27FC236}">
                      <a16:creationId xmlns:a16="http://schemas.microsoft.com/office/drawing/2014/main" id="{A09A26BB-DCD2-4975-A8EF-56BB304DC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91" y="1548320"/>
                  <a:ext cx="6401411" cy="3969351"/>
                </a:xfrm>
                <a:prstGeom prst="rect">
                  <a:avLst/>
                </a:prstGeom>
              </p:spPr>
            </p:pic>
            <p:pic>
              <p:nvPicPr>
                <p:cNvPr id="19" name="Picture 18">
                  <a:extLst>
                    <a:ext uri="{FF2B5EF4-FFF2-40B4-BE49-F238E27FC236}">
                      <a16:creationId xmlns:a16="http://schemas.microsoft.com/office/drawing/2014/main" id="{769076E5-ED66-48EF-8644-709A48EA4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871" y="3325004"/>
                  <a:ext cx="981993" cy="207992"/>
                </a:xfrm>
                <a:prstGeom prst="rect">
                  <a:avLst/>
                </a:prstGeom>
              </p:spPr>
            </p:pic>
          </p:grpSp>
          <p:pic>
            <p:nvPicPr>
              <p:cNvPr id="17" name="Picture 16">
                <a:extLst>
                  <a:ext uri="{FF2B5EF4-FFF2-40B4-BE49-F238E27FC236}">
                    <a16:creationId xmlns:a16="http://schemas.microsoft.com/office/drawing/2014/main" id="{C26FF84D-6623-431E-8415-B3138914139F}"/>
                  </a:ext>
                </a:extLst>
              </p:cNvPr>
              <p:cNvPicPr>
                <a:picLocks noChangeAspect="1"/>
              </p:cNvPicPr>
              <p:nvPr/>
            </p:nvPicPr>
            <p:blipFill>
              <a:blip r:embed="rId4">
                <a:biLevel thresh="25000"/>
                <a:extLst>
                  <a:ext uri="{28A0092B-C50C-407E-A947-70E740481C1C}">
                    <a14:useLocalDpi xmlns:a14="http://schemas.microsoft.com/office/drawing/2010/main"/>
                  </a:ext>
                </a:extLst>
              </a:blip>
              <a:stretch>
                <a:fillRect/>
              </a:stretch>
            </p:blipFill>
            <p:spPr>
              <a:xfrm>
                <a:off x="999288" y="4198896"/>
                <a:ext cx="2027688" cy="412899"/>
              </a:xfrm>
              <a:prstGeom prst="rect">
                <a:avLst/>
              </a:prstGeom>
            </p:spPr>
          </p:pic>
        </p:grpSp>
        <p:sp>
          <p:nvSpPr>
            <p:cNvPr id="10" name="TextBox 9">
              <a:extLst>
                <a:ext uri="{FF2B5EF4-FFF2-40B4-BE49-F238E27FC236}">
                  <a16:creationId xmlns:a16="http://schemas.microsoft.com/office/drawing/2014/main" id="{67EB27D4-83BC-4C2A-905B-3A73E22CB00B}"/>
                </a:ext>
              </a:extLst>
            </p:cNvPr>
            <p:cNvSpPr txBox="1"/>
            <p:nvPr/>
          </p:nvSpPr>
          <p:spPr>
            <a:xfrm>
              <a:off x="4947022" y="4495800"/>
              <a:ext cx="3788200" cy="1065819"/>
            </a:xfrm>
            <a:prstGeom prst="rect">
              <a:avLst/>
            </a:prstGeom>
            <a:noFill/>
          </p:spPr>
          <p:txBody>
            <a:bodyPr wrap="square" rtlCol="0">
              <a:spAutoFit/>
            </a:bodyPr>
            <a:lstStyle/>
            <a:p>
              <a:pPr marL="0" marR="0" lvl="0" indent="0" algn="r" defTabSz="914400" rtl="0" eaLnBrk="1" fontAlgn="auto" latinLnBrk="0" hangingPunct="1">
                <a:lnSpc>
                  <a:spcPct val="110000"/>
                </a:lnSpc>
                <a:spcBef>
                  <a:spcPct val="0"/>
                </a:spcBef>
                <a:spcAft>
                  <a:spcPct val="0"/>
                </a:spcAft>
                <a:buClrTx/>
                <a:buSzTx/>
                <a:buFontTx/>
                <a:buNone/>
                <a:defRPr/>
              </a:pPr>
              <a:r>
                <a:rPr kumimoji="0" lang="en-US" sz="1450" b="0" i="0" u="none" strike="noStrike" kern="1200" cap="none" spc="0" normalizeH="0" baseline="0" noProof="0">
                  <a:ln>
                    <a:noFill/>
                  </a:ln>
                  <a:solidFill>
                    <a:srgbClr val="282828"/>
                  </a:solidFill>
                  <a:effectLst/>
                  <a:uLnTx/>
                  <a:uFillTx/>
                  <a:latin typeface="Arial"/>
                  <a:ea typeface="Arial"/>
                  <a:cs typeface="Arial"/>
                </a:rPr>
                <a:t>Access to the largest national network </a:t>
              </a:r>
              <a:br>
                <a:rPr kumimoji="0" lang="en-US" sz="1450" b="0" i="0" u="none" strike="noStrike" kern="1200" cap="none" spc="0" normalizeH="0" baseline="0" noProof="0">
                  <a:ln>
                    <a:noFill/>
                  </a:ln>
                  <a:solidFill>
                    <a:srgbClr val="282828"/>
                  </a:solidFill>
                  <a:effectLst/>
                  <a:uLnTx/>
                  <a:uFillTx/>
                  <a:latin typeface="Arial"/>
                  <a:ea typeface="Arial"/>
                  <a:cs typeface="Arial"/>
                </a:rPr>
              </a:br>
              <a:r>
                <a:rPr kumimoji="0" lang="en-US" sz="1450" b="0" i="0" u="none" strike="noStrike" kern="1200" cap="none" spc="0" normalizeH="0" baseline="0" noProof="0">
                  <a:ln>
                    <a:noFill/>
                  </a:ln>
                  <a:solidFill>
                    <a:srgbClr val="282828"/>
                  </a:solidFill>
                  <a:effectLst/>
                  <a:uLnTx/>
                  <a:uFillTx/>
                  <a:latin typeface="Arial"/>
                  <a:ea typeface="Arial"/>
                  <a:cs typeface="Arial"/>
                </a:rPr>
                <a:t>in the USA with </a:t>
              </a:r>
              <a:r>
                <a:rPr lang="en-US" sz="1450" b="1">
                  <a:solidFill>
                    <a:srgbClr val="006600"/>
                  </a:solidFill>
                  <a:latin typeface="Arial"/>
                  <a:ea typeface="Arial"/>
                  <a:cs typeface="Arial"/>
                </a:rPr>
                <a:t>1.2 million</a:t>
              </a:r>
              <a:r>
                <a:rPr kumimoji="0" lang="en-US" sz="1450" b="1" i="0" u="none" strike="noStrike" kern="1200" cap="none" spc="0" normalizeH="0" baseline="0" noProof="0">
                  <a:ln>
                    <a:noFill/>
                  </a:ln>
                  <a:solidFill>
                    <a:srgbClr val="006600"/>
                  </a:solidFill>
                  <a:effectLst/>
                  <a:uLnTx/>
                  <a:uFillTx/>
                  <a:latin typeface="Arial"/>
                  <a:ea typeface="Arial"/>
                  <a:cs typeface="Arial"/>
                </a:rPr>
                <a:t> providers</a:t>
              </a:r>
              <a:r>
                <a:rPr kumimoji="0" lang="en-US" sz="1450" b="0" i="0" u="none" strike="noStrike" kern="1200" cap="none" spc="0" normalizeH="0" baseline="0" noProof="0">
                  <a:ln>
                    <a:noFill/>
                  </a:ln>
                  <a:solidFill>
                    <a:srgbClr val="006600"/>
                  </a:solidFill>
                  <a:effectLst/>
                  <a:uLnTx/>
                  <a:uFillTx/>
                  <a:latin typeface="Arial"/>
                  <a:ea typeface="Arial"/>
                  <a:cs typeface="Arial"/>
                </a:rPr>
                <a:t> </a:t>
              </a:r>
              <a:r>
                <a:rPr kumimoji="0" lang="en-US" sz="1450" b="0" i="0" u="none" strike="noStrike" kern="1200" cap="none" spc="0" normalizeH="0" baseline="0" noProof="0">
                  <a:ln>
                    <a:noFill/>
                  </a:ln>
                  <a:solidFill>
                    <a:srgbClr val="282828"/>
                  </a:solidFill>
                  <a:effectLst/>
                  <a:uLnTx/>
                  <a:uFillTx/>
                  <a:latin typeface="Arial"/>
                  <a:ea typeface="Arial"/>
                  <a:cs typeface="Arial"/>
                </a:rPr>
                <a:t>and more than </a:t>
              </a:r>
              <a:r>
                <a:rPr kumimoji="0" lang="en-US" sz="1450" b="1" i="0" u="none" strike="noStrike" kern="1200" cap="none" spc="0" normalizeH="0" baseline="0" noProof="0">
                  <a:ln>
                    <a:noFill/>
                  </a:ln>
                  <a:solidFill>
                    <a:srgbClr val="006600"/>
                  </a:solidFill>
                  <a:effectLst/>
                  <a:uLnTx/>
                  <a:uFillTx/>
                  <a:latin typeface="Arial"/>
                  <a:ea typeface="Arial"/>
                  <a:cs typeface="Arial"/>
                </a:rPr>
                <a:t>5,900 hospitals </a:t>
              </a:r>
              <a:r>
                <a:rPr kumimoji="0" lang="en-US" sz="1450" b="0" i="0" u="none" strike="noStrike" kern="1200" cap="none" spc="0" normalizeH="0" baseline="0" noProof="0">
                  <a:ln>
                    <a:noFill/>
                  </a:ln>
                  <a:solidFill>
                    <a:srgbClr val="282828"/>
                  </a:solidFill>
                  <a:effectLst/>
                  <a:uLnTx/>
                  <a:uFillTx/>
                  <a:latin typeface="Arial"/>
                  <a:ea typeface="Arial"/>
                  <a:cs typeface="Arial"/>
                </a:rPr>
                <a:t>provided </a:t>
              </a:r>
              <a:br>
                <a:rPr kumimoji="0" lang="en-US" sz="1450" b="0" i="0" u="none" strike="noStrike" kern="1200" cap="none" spc="0" normalizeH="0" baseline="0" noProof="0">
                  <a:ln>
                    <a:noFill/>
                  </a:ln>
                  <a:solidFill>
                    <a:srgbClr val="282828"/>
                  </a:solidFill>
                  <a:effectLst/>
                  <a:uLnTx/>
                  <a:uFillTx/>
                  <a:latin typeface="Arial"/>
                  <a:ea typeface="Arial"/>
                  <a:cs typeface="Arial"/>
                </a:rPr>
              </a:br>
              <a:r>
                <a:rPr kumimoji="0" lang="en-US" sz="1450" b="0" i="0" u="none" strike="noStrike" kern="1200" cap="none" spc="0" normalizeH="0" baseline="0" noProof="0">
                  <a:ln>
                    <a:noFill/>
                  </a:ln>
                  <a:solidFill>
                    <a:srgbClr val="282828"/>
                  </a:solidFill>
                  <a:effectLst/>
                  <a:uLnTx/>
                  <a:uFillTx/>
                  <a:latin typeface="Arial"/>
                  <a:ea typeface="Arial"/>
                  <a:cs typeface="Arial"/>
                </a:rPr>
                <a:t>by UnitedHealthcare</a:t>
              </a:r>
            </a:p>
          </p:txBody>
        </p:sp>
        <p:sp>
          <p:nvSpPr>
            <p:cNvPr id="13" name="TextBox 12">
              <a:extLst>
                <a:ext uri="{FF2B5EF4-FFF2-40B4-BE49-F238E27FC236}">
                  <a16:creationId xmlns:a16="http://schemas.microsoft.com/office/drawing/2014/main" id="{E3B081D5-0876-42BB-9F33-823B22965276}"/>
                </a:ext>
              </a:extLst>
            </p:cNvPr>
            <p:cNvSpPr txBox="1"/>
            <p:nvPr/>
          </p:nvSpPr>
          <p:spPr>
            <a:xfrm>
              <a:off x="6162890" y="2934586"/>
              <a:ext cx="2623974" cy="1273807"/>
            </a:xfrm>
            <a:prstGeom prst="rect">
              <a:avLst/>
            </a:prstGeom>
            <a:noFill/>
          </p:spPr>
          <p:txBody>
            <a:bodyPr wrap="square" rtlCol="0">
              <a:spAutoFit/>
            </a:bodyPr>
            <a:lstStyle/>
            <a:p>
              <a:pPr marL="0" marR="0" lvl="0" indent="0" algn="r" defTabSz="914400" rtl="0" eaLnBrk="1" fontAlgn="auto" latinLnBrk="0" hangingPunct="1">
                <a:lnSpc>
                  <a:spcPct val="110000"/>
                </a:lnSpc>
                <a:spcBef>
                  <a:spcPct val="0"/>
                </a:spcBef>
                <a:spcAft>
                  <a:spcPct val="0"/>
                </a:spcAft>
                <a:buClrTx/>
                <a:buSzTx/>
                <a:buFontTx/>
                <a:buNone/>
                <a:defRPr/>
              </a:pPr>
              <a:r>
                <a:rPr kumimoji="0" lang="en-US" sz="1450" b="0" i="0" u="none" strike="noStrike" kern="1200" cap="none" spc="0" normalizeH="0" baseline="0" noProof="0">
                  <a:ln>
                    <a:noFill/>
                  </a:ln>
                  <a:solidFill>
                    <a:srgbClr val="282828"/>
                  </a:solidFill>
                  <a:effectLst/>
                  <a:uLnTx/>
                  <a:uFillTx/>
                  <a:latin typeface="Arial"/>
                  <a:ea typeface="Arial"/>
                  <a:cs typeface="Arial"/>
                </a:rPr>
                <a:t>In addition to Harvard Pilgrim’s network of</a:t>
              </a:r>
            </a:p>
            <a:p>
              <a:pPr marL="0" marR="0" lvl="0" indent="0" algn="r" defTabSz="914400" rtl="0" eaLnBrk="1" fontAlgn="auto" latinLnBrk="0" hangingPunct="1">
                <a:lnSpc>
                  <a:spcPct val="110000"/>
                </a:lnSpc>
                <a:spcBef>
                  <a:spcPct val="0"/>
                </a:spcBef>
                <a:spcAft>
                  <a:spcPct val="0"/>
                </a:spcAft>
                <a:buClrTx/>
                <a:buSzTx/>
                <a:buFontTx/>
                <a:buNone/>
                <a:defRPr/>
              </a:pPr>
              <a:r>
                <a:rPr kumimoji="0" lang="en-US" sz="1450" b="0" i="0" u="none" strike="noStrike" kern="1200" cap="none" spc="0" normalizeH="0" baseline="0" noProof="0">
                  <a:ln>
                    <a:noFill/>
                  </a:ln>
                  <a:solidFill>
                    <a:srgbClr val="282828"/>
                  </a:solidFill>
                  <a:effectLst/>
                  <a:uLnTx/>
                  <a:uFillTx/>
                  <a:latin typeface="Arial"/>
                  <a:ea typeface="Arial"/>
                  <a:cs typeface="Arial"/>
                </a:rPr>
                <a:t>more than</a:t>
              </a:r>
              <a:r>
                <a:rPr lang="en-US" sz="1450">
                  <a:solidFill>
                    <a:srgbClr val="282828"/>
                  </a:solidFill>
                  <a:latin typeface="Arial"/>
                  <a:ea typeface="Arial"/>
                  <a:cs typeface="Arial"/>
                </a:rPr>
                <a:t> </a:t>
              </a:r>
              <a:r>
                <a:rPr kumimoji="0" lang="en-US" sz="1450" b="1" i="0" u="none" strike="noStrike" kern="1200" cap="none" spc="0" normalizeH="0" baseline="0" noProof="0">
                  <a:ln>
                    <a:noFill/>
                  </a:ln>
                  <a:solidFill>
                    <a:srgbClr val="006600"/>
                  </a:solidFill>
                  <a:effectLst/>
                  <a:uLnTx/>
                  <a:uFillTx/>
                  <a:latin typeface="Arial"/>
                  <a:ea typeface="Arial"/>
                  <a:cs typeface="Arial"/>
                </a:rPr>
                <a:t>90,000 doctors and other clinicians </a:t>
              </a:r>
              <a:r>
                <a:rPr kumimoji="0" lang="en-US" sz="1450" b="0" i="0" u="none" strike="noStrike" kern="1200" cap="none" spc="0" normalizeH="0" baseline="0" noProof="0">
                  <a:ln>
                    <a:noFill/>
                  </a:ln>
                  <a:solidFill>
                    <a:srgbClr val="282828"/>
                  </a:solidFill>
                  <a:effectLst/>
                  <a:uLnTx/>
                  <a:uFillTx/>
                  <a:latin typeface="Arial"/>
                  <a:ea typeface="Arial"/>
                  <a:cs typeface="Arial"/>
                </a:rPr>
                <a:t>and </a:t>
              </a:r>
            </a:p>
            <a:p>
              <a:pPr marL="0" marR="0" lvl="0" indent="0" algn="r" defTabSz="914400" rtl="0" eaLnBrk="1" fontAlgn="auto" latinLnBrk="0" hangingPunct="1">
                <a:lnSpc>
                  <a:spcPct val="110000"/>
                </a:lnSpc>
                <a:spcBef>
                  <a:spcPct val="0"/>
                </a:spcBef>
                <a:spcAft>
                  <a:spcPct val="0"/>
                </a:spcAft>
                <a:buClrTx/>
                <a:buSzTx/>
                <a:buFontTx/>
                <a:buNone/>
                <a:defRPr/>
              </a:pPr>
              <a:r>
                <a:rPr lang="en-US" sz="1450">
                  <a:latin typeface="Arial"/>
                  <a:ea typeface="Arial"/>
                  <a:cs typeface="Arial"/>
                </a:rPr>
                <a:t>more than </a:t>
              </a:r>
              <a:r>
                <a:rPr kumimoji="0" lang="en-US" sz="1450" b="1" i="0" u="none" strike="noStrike" kern="1200" cap="none" spc="0" normalizeH="0" baseline="0" noProof="0">
                  <a:ln>
                    <a:noFill/>
                  </a:ln>
                  <a:solidFill>
                    <a:srgbClr val="006600"/>
                  </a:solidFill>
                  <a:effectLst/>
                  <a:uLnTx/>
                  <a:uFillTx/>
                  <a:latin typeface="Arial"/>
                  <a:ea typeface="Arial"/>
                  <a:cs typeface="Arial"/>
                </a:rPr>
                <a:t>180 hospitals</a:t>
              </a:r>
              <a:endParaRPr kumimoji="0" lang="en-US" sz="1450" b="0" i="0" u="none" strike="noStrike" kern="1200" cap="none" spc="0" normalizeH="0" baseline="0" noProof="0">
                <a:ln>
                  <a:noFill/>
                </a:ln>
                <a:solidFill>
                  <a:srgbClr val="006600"/>
                </a:solidFill>
                <a:effectLst/>
                <a:uLnTx/>
                <a:uFillTx/>
                <a:latin typeface="Arial"/>
                <a:ea typeface="Arial"/>
                <a:cs typeface="Arial"/>
              </a:endParaRPr>
            </a:p>
          </p:txBody>
        </p:sp>
        <p:cxnSp>
          <p:nvCxnSpPr>
            <p:cNvPr id="14" name="Straight Connector 13">
              <a:extLst>
                <a:ext uri="{FF2B5EF4-FFF2-40B4-BE49-F238E27FC236}">
                  <a16:creationId xmlns:a16="http://schemas.microsoft.com/office/drawing/2014/main" id="{C4AB75DD-7A92-4074-8F96-9E8335DA50F4}"/>
                </a:ext>
              </a:extLst>
            </p:cNvPr>
            <p:cNvCxnSpPr/>
            <p:nvPr/>
          </p:nvCxnSpPr>
          <p:spPr>
            <a:xfrm>
              <a:off x="2592650" y="4445872"/>
              <a:ext cx="6040805" cy="0"/>
            </a:xfrm>
            <a:prstGeom prst="line">
              <a:avLst/>
            </a:prstGeom>
            <a:ln w="15875">
              <a:solidFill>
                <a:srgbClr val="006600"/>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BD386B-7E47-4EAE-BA6A-953B21661EA9}"/>
                </a:ext>
              </a:extLst>
            </p:cNvPr>
            <p:cNvSpPr txBox="1"/>
            <p:nvPr/>
          </p:nvSpPr>
          <p:spPr>
            <a:xfrm>
              <a:off x="5196350" y="3694941"/>
              <a:ext cx="15240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a:t>
              </a:r>
            </a:p>
          </p:txBody>
        </p:sp>
      </p:grpSp>
      <p:sp>
        <p:nvSpPr>
          <p:cNvPr id="20" name="Title 1">
            <a:extLst>
              <a:ext uri="{FF2B5EF4-FFF2-40B4-BE49-F238E27FC236}">
                <a16:creationId xmlns:a16="http://schemas.microsoft.com/office/drawing/2014/main" id="{A8B4D3EC-5A23-4C63-8219-D3FE6235160E}"/>
              </a:ext>
            </a:extLst>
          </p:cNvPr>
          <p:cNvSpPr>
            <a:spLocks noGrp="1"/>
          </p:cNvSpPr>
          <p:nvPr>
            <p:ph type="title"/>
          </p:nvPr>
        </p:nvSpPr>
        <p:spPr>
          <a:xfrm>
            <a:off x="415636" y="236622"/>
            <a:ext cx="10469727" cy="888830"/>
          </a:xfrm>
        </p:spPr>
        <p:txBody>
          <a:bodyPr/>
          <a:lstStyle/>
          <a:p>
            <a:r>
              <a:rPr lang="en-US" sz="5000" dirty="0">
                <a:solidFill>
                  <a:srgbClr val="006600"/>
                </a:solidFill>
                <a:latin typeface="Palatino Linotype" panose="02040502050505030304" pitchFamily="18" charset="0"/>
              </a:rPr>
              <a:t>Network with national access</a:t>
            </a:r>
          </a:p>
        </p:txBody>
      </p:sp>
      <p:sp>
        <p:nvSpPr>
          <p:cNvPr id="22" name="Rectangle 6">
            <a:extLst>
              <a:ext uri="{FF2B5EF4-FFF2-40B4-BE49-F238E27FC236}">
                <a16:creationId xmlns:a16="http://schemas.microsoft.com/office/drawing/2014/main" id="{CA23B83B-62C5-4835-B1CD-35F1BED09A36}"/>
              </a:ext>
            </a:extLst>
          </p:cNvPr>
          <p:cNvSpPr txBox="1">
            <a:spLocks noChangeArrowheads="1"/>
          </p:cNvSpPr>
          <p:nvPr/>
        </p:nvSpPr>
        <p:spPr bwMode="auto">
          <a:xfrm>
            <a:off x="1591064" y="5322725"/>
            <a:ext cx="3885299" cy="1313840"/>
          </a:xfrm>
          <a:prstGeom prst="rect">
            <a:avLst/>
          </a:prstGeom>
          <a:noFill/>
          <a:ln w="38100">
            <a:solidFill>
              <a:srgbClr val="006600"/>
            </a:solidFill>
            <a:miter lim="800000"/>
          </a:ln>
          <a:effectLst/>
        </p:spPr>
        <p:txBody>
          <a:bodyPr vert="horz" wrap="square" lIns="45720" tIns="45720" rIns="45720" bIns="45720" numCol="1" anchor="t" anchorCtr="0" compatLnSpc="1">
            <a:prstTxWarp prst="textNoShape">
              <a:avLst/>
            </a:prstTxWarp>
          </a:bodyPr>
          <a:lstStyle/>
          <a:p>
            <a:pPr marR="0" lvl="0" algn="l" defTabSz="914400" rtl="0" eaLnBrk="1" fontAlgn="base" latinLnBrk="0" hangingPunct="1">
              <a:buClr>
                <a:srgbClr val="EF8200"/>
              </a:buClr>
              <a:buSzTx/>
              <a:defRPr/>
            </a:pPr>
            <a:r>
              <a:rPr lang="en-US" sz="1600" b="1" kern="0">
                <a:solidFill>
                  <a:srgbClr val="006600"/>
                </a:solidFill>
                <a:latin typeface="Arial" panose="020B0604020202020204" pitchFamily="34" charset="0"/>
                <a:ea typeface="Arial" pitchFamily="-107" charset="0"/>
                <a:cs typeface="Arial" panose="020B0604020202020204" pitchFamily="34" charset="0"/>
              </a:rPr>
              <a:t>PPO:</a:t>
            </a:r>
            <a:endParaRPr kumimoji="0" lang="en-US" sz="1600" b="1" u="none" strike="noStrike" kern="0" cap="none" spc="0" normalizeH="0" baseline="0" noProof="0">
              <a:ln>
                <a:noFill/>
              </a:ln>
              <a:solidFill>
                <a:srgbClr val="006600"/>
              </a:solidFill>
              <a:effectLst/>
              <a:uLnTx/>
              <a:uFillTx/>
              <a:latin typeface="Arial" panose="020B0604020202020204" pitchFamily="34" charset="0"/>
              <a:ea typeface="Arial" pitchFamily="-107" charset="0"/>
              <a:cs typeface="Arial" panose="020B0604020202020204" pitchFamily="34" charset="0"/>
            </a:endParaRPr>
          </a:p>
          <a:p>
            <a:pPr marL="176213" lvl="0" indent="-176213">
              <a:buClr>
                <a:srgbClr val="006600"/>
              </a:buClr>
              <a:buFont typeface="Arial" panose="020B0604020202020204" pitchFamily="34" charset="0"/>
              <a:buChar char="•"/>
              <a:defRPr/>
            </a:pPr>
            <a:r>
              <a:rPr lang="en-US" sz="1200">
                <a:latin typeface="Arial" panose="020B0604020202020204" pitchFamily="34" charset="0"/>
                <a:cs typeface="Arial" panose="020B0604020202020204" pitchFamily="34" charset="0"/>
              </a:rPr>
              <a:t>No PCP Required</a:t>
            </a:r>
          </a:p>
          <a:p>
            <a:pPr marL="176213" lvl="0" indent="-176213">
              <a:buClr>
                <a:srgbClr val="006600"/>
              </a:buClr>
              <a:buFont typeface="Arial" panose="020B0604020202020204" pitchFamily="34" charset="0"/>
              <a:buChar char="•"/>
              <a:defRPr/>
            </a:pPr>
            <a:r>
              <a:rPr lang="en-US" sz="1200">
                <a:latin typeface="Arial" panose="020B0604020202020204" pitchFamily="34" charset="0"/>
                <a:cs typeface="Arial" panose="020B0604020202020204" pitchFamily="34" charset="0"/>
              </a:rPr>
              <a:t>No referral Necessary</a:t>
            </a:r>
          </a:p>
          <a:p>
            <a:pPr marL="176213" lvl="0" indent="-176213">
              <a:buClr>
                <a:srgbClr val="006600"/>
              </a:buClr>
              <a:buFont typeface="Arial" panose="020B0604020202020204" pitchFamily="34" charset="0"/>
              <a:buChar char="•"/>
              <a:defRPr/>
            </a:pPr>
            <a:r>
              <a:rPr lang="en-US" sz="1200">
                <a:latin typeface="Arial" panose="020B0604020202020204" pitchFamily="34" charset="0"/>
                <a:cs typeface="Arial" panose="020B0604020202020204" pitchFamily="34" charset="0"/>
              </a:rPr>
              <a:t>Can Access in OR out of network services</a:t>
            </a:r>
          </a:p>
          <a:p>
            <a:pPr lvl="0" algn="l">
              <a:buClr>
                <a:srgbClr val="EF8200"/>
              </a:buClr>
              <a:defRPr/>
            </a:pPr>
            <a:endParaRPr lang="en-US" sz="200">
              <a:solidFill>
                <a:srgbClr val="C00000"/>
              </a:solidFill>
              <a:latin typeface="Arial" panose="020B0604020202020204" pitchFamily="34" charset="0"/>
              <a:cs typeface="Arial" panose="020B0604020202020204" pitchFamily="34" charset="0"/>
            </a:endParaRPr>
          </a:p>
          <a:p>
            <a:pPr>
              <a:spcBef>
                <a:spcPts val="600"/>
              </a:spcBef>
              <a:buClr>
                <a:srgbClr val="EF8200"/>
              </a:buClr>
              <a:defRPr/>
            </a:pPr>
            <a:r>
              <a:rPr lang="en-US" sz="1200" i="1">
                <a:solidFill>
                  <a:schemeClr val="bg2"/>
                </a:solidFill>
                <a:latin typeface="Arial" panose="020B0604020202020204" pitchFamily="34" charset="0"/>
                <a:cs typeface="Arial" panose="020B0604020202020204" pitchFamily="34" charset="0"/>
              </a:rPr>
              <a:t>*OON services may be subject to balance billing.</a:t>
            </a:r>
          </a:p>
        </p:txBody>
      </p:sp>
      <p:sp>
        <p:nvSpPr>
          <p:cNvPr id="2" name="Rectangle 6">
            <a:extLst>
              <a:ext uri="{FF2B5EF4-FFF2-40B4-BE49-F238E27FC236}">
                <a16:creationId xmlns:a16="http://schemas.microsoft.com/office/drawing/2014/main" id="{C66C5E1D-9DB0-7CC3-311A-C59B19F264DA}"/>
              </a:ext>
            </a:extLst>
          </p:cNvPr>
          <p:cNvSpPr txBox="1">
            <a:spLocks noChangeArrowheads="1"/>
          </p:cNvSpPr>
          <p:nvPr/>
        </p:nvSpPr>
        <p:spPr bwMode="auto">
          <a:xfrm>
            <a:off x="5697269" y="5307538"/>
            <a:ext cx="3885299" cy="1313840"/>
          </a:xfrm>
          <a:prstGeom prst="rect">
            <a:avLst/>
          </a:prstGeom>
          <a:noFill/>
          <a:ln w="38100">
            <a:solidFill>
              <a:srgbClr val="006600"/>
            </a:solidFill>
            <a:miter lim="800000"/>
          </a:ln>
          <a:effectLst/>
        </p:spPr>
        <p:txBody>
          <a:bodyPr vert="horz" wrap="square" lIns="45720" tIns="45720" rIns="45720" bIns="45720" numCol="1" anchor="t" anchorCtr="0" compatLnSpc="1">
            <a:prstTxWarp prst="textNoShape">
              <a:avLst/>
            </a:prstTxWarp>
          </a:bodyPr>
          <a:lstStyle/>
          <a:p>
            <a:pPr marR="0" lvl="0" algn="l" defTabSz="914400" rtl="0" eaLnBrk="1" fontAlgn="base" latinLnBrk="0" hangingPunct="1">
              <a:buClr>
                <a:srgbClr val="EF8200"/>
              </a:buClr>
              <a:buSzTx/>
              <a:defRPr/>
            </a:pPr>
            <a:r>
              <a:rPr lang="en-US" sz="1600" b="1" kern="0" dirty="0">
                <a:solidFill>
                  <a:srgbClr val="006600"/>
                </a:solidFill>
                <a:latin typeface="Arial" panose="020B0604020202020204" pitchFamily="34" charset="0"/>
                <a:ea typeface="Arial" pitchFamily="-107" charset="0"/>
                <a:cs typeface="Arial" panose="020B0604020202020204" pitchFamily="34" charset="0"/>
              </a:rPr>
              <a:t>POS:</a:t>
            </a:r>
            <a:endParaRPr kumimoji="0" lang="en-US" sz="1600" b="1" u="none" strike="noStrike" kern="0" cap="none" spc="0" normalizeH="0" baseline="0" noProof="0" dirty="0">
              <a:ln>
                <a:noFill/>
              </a:ln>
              <a:solidFill>
                <a:srgbClr val="006600"/>
              </a:solidFill>
              <a:effectLst/>
              <a:uLnTx/>
              <a:uFillTx/>
              <a:latin typeface="Arial" panose="020B0604020202020204" pitchFamily="34" charset="0"/>
              <a:ea typeface="Arial" pitchFamily="-107" charset="0"/>
              <a:cs typeface="Arial" panose="020B0604020202020204" pitchFamily="34" charset="0"/>
            </a:endParaRPr>
          </a:p>
          <a:p>
            <a:pPr marL="176213" lvl="0" indent="-176213">
              <a:buClr>
                <a:srgbClr val="006600"/>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PCP Required</a:t>
            </a:r>
          </a:p>
          <a:p>
            <a:pPr marL="176213" lvl="0" indent="-176213">
              <a:buClr>
                <a:srgbClr val="006600"/>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Referral Necessary</a:t>
            </a:r>
          </a:p>
          <a:p>
            <a:pPr marL="176213" lvl="0" indent="-176213">
              <a:buClr>
                <a:srgbClr val="006600"/>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Can Access in OR out of network services</a:t>
            </a:r>
          </a:p>
          <a:p>
            <a:pPr lvl="0" algn="l">
              <a:buClr>
                <a:srgbClr val="EF8200"/>
              </a:buClr>
              <a:defRPr/>
            </a:pPr>
            <a:endParaRPr lang="en-US" sz="200" dirty="0">
              <a:solidFill>
                <a:srgbClr val="C00000"/>
              </a:solidFill>
              <a:latin typeface="Arial" panose="020B0604020202020204" pitchFamily="34" charset="0"/>
              <a:cs typeface="Arial" panose="020B0604020202020204" pitchFamily="34" charset="0"/>
            </a:endParaRPr>
          </a:p>
          <a:p>
            <a:pPr>
              <a:spcBef>
                <a:spcPts val="600"/>
              </a:spcBef>
              <a:buClr>
                <a:srgbClr val="EF8200"/>
              </a:buClr>
              <a:defRPr/>
            </a:pPr>
            <a:r>
              <a:rPr lang="en-US" sz="1200" i="1" dirty="0">
                <a:solidFill>
                  <a:schemeClr val="bg2"/>
                </a:solidFill>
                <a:latin typeface="Arial" panose="020B0604020202020204" pitchFamily="34" charset="0"/>
                <a:cs typeface="Arial" panose="020B0604020202020204" pitchFamily="34" charset="0"/>
              </a:rPr>
              <a:t>*OON services may be subject to balance billing.</a:t>
            </a:r>
          </a:p>
        </p:txBody>
      </p:sp>
    </p:spTree>
    <p:extLst>
      <p:ext uri="{BB962C8B-B14F-4D97-AF65-F5344CB8AC3E}">
        <p14:creationId xmlns:p14="http://schemas.microsoft.com/office/powerpoint/2010/main" val="35044721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032430-6C14-4C04-AD06-608BE4CBCD47}"/>
              </a:ext>
            </a:extLst>
          </p:cNvPr>
          <p:cNvSpPr>
            <a:spLocks noGrp="1"/>
          </p:cNvSpPr>
          <p:nvPr>
            <p:ph type="sldNum" sz="quarter" idx="12"/>
          </p:nvPr>
        </p:nvSpPr>
        <p:spPr/>
        <p:txBody>
          <a:bodyPr/>
          <a:lstStyle/>
          <a:p>
            <a:fld id="{4EF8192F-8918-409B-A401-18C54A4BEC1B}" type="slidenum">
              <a:rPr lang="en-US" sz="1200" smtClean="0">
                <a:solidFill>
                  <a:schemeClr val="bg1"/>
                </a:solidFill>
              </a:rPr>
              <a:t>9</a:t>
            </a:fld>
            <a:endParaRPr lang="en-US" sz="1200">
              <a:solidFill>
                <a:schemeClr val="bg1"/>
              </a:solidFill>
            </a:endParaRPr>
          </a:p>
        </p:txBody>
      </p:sp>
      <p:sp>
        <p:nvSpPr>
          <p:cNvPr id="6" name="Title 1">
            <a:extLst>
              <a:ext uri="{FF2B5EF4-FFF2-40B4-BE49-F238E27FC236}">
                <a16:creationId xmlns:a16="http://schemas.microsoft.com/office/drawing/2014/main" id="{C5568706-0294-428C-9993-8D22891824BF}"/>
              </a:ext>
            </a:extLst>
          </p:cNvPr>
          <p:cNvSpPr txBox="1"/>
          <p:nvPr/>
        </p:nvSpPr>
        <p:spPr>
          <a:xfrm>
            <a:off x="1297263" y="629925"/>
            <a:ext cx="4153358" cy="132556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3200">
                <a:solidFill>
                  <a:srgbClr val="006600"/>
                </a:solidFill>
                <a:latin typeface="Palatino Linotype" panose="02040502050505030304" pitchFamily="18" charset="0"/>
                <a:cs typeface="Arial" panose="020B0604020202020204" pitchFamily="34" charset="0"/>
              </a:rPr>
              <a:t>Need care when your primary provider isn’t available?</a:t>
            </a:r>
            <a:br>
              <a:rPr lang="en-US" sz="3200">
                <a:solidFill>
                  <a:srgbClr val="006600"/>
                </a:solidFill>
                <a:latin typeface="Palatino Linotype" panose="02040502050505030304" pitchFamily="18" charset="0"/>
                <a:cs typeface="Arial" panose="020B0604020202020204" pitchFamily="34" charset="0"/>
              </a:rPr>
            </a:br>
            <a:r>
              <a:rPr lang="en-US" sz="3200">
                <a:solidFill>
                  <a:srgbClr val="006600"/>
                </a:solidFill>
                <a:latin typeface="Palatino Linotype" panose="02040502050505030304" pitchFamily="18" charset="0"/>
                <a:cs typeface="Arial" panose="020B0604020202020204" pitchFamily="34" charset="0"/>
              </a:rPr>
              <a:t>You have options!</a:t>
            </a:r>
            <a:r>
              <a:rPr lang="en-US" sz="3200">
                <a:solidFill>
                  <a:srgbClr val="006600"/>
                </a:solidFill>
                <a:latin typeface="Palatino Linotype" panose="02040502050505030304" pitchFamily="18" charset="0"/>
              </a:rPr>
              <a:t>	</a:t>
            </a:r>
          </a:p>
        </p:txBody>
      </p:sp>
      <p:sp>
        <p:nvSpPr>
          <p:cNvPr id="11" name="Title 1">
            <a:extLst>
              <a:ext uri="{FF2B5EF4-FFF2-40B4-BE49-F238E27FC236}">
                <a16:creationId xmlns:a16="http://schemas.microsoft.com/office/drawing/2014/main" id="{25CCDF82-F535-419D-A039-572F36A221DB}"/>
              </a:ext>
            </a:extLst>
          </p:cNvPr>
          <p:cNvSpPr txBox="1"/>
          <p:nvPr/>
        </p:nvSpPr>
        <p:spPr>
          <a:xfrm>
            <a:off x="1297263" y="5103029"/>
            <a:ext cx="3822854" cy="187272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2400">
                <a:solidFill>
                  <a:schemeClr val="tx1">
                    <a:lumMod val="65000"/>
                    <a:lumOff val="35000"/>
                  </a:schemeClr>
                </a:solidFill>
                <a:latin typeface="Palatino Linotype" panose="02040502050505030304" pitchFamily="18" charset="0"/>
                <a:cs typeface="Arial" panose="020B0604020202020204" pitchFamily="34" charset="0"/>
              </a:rPr>
              <a:t>If you need immediate care, but don’t think you need to go to an emergency room (ER) consider accessing Harvard Pilgrim telemedicine services or going to a Harvard Pilgrim participating urgent care center. These options can get you taken care of more quickly and cost you less.</a:t>
            </a:r>
          </a:p>
          <a:p>
            <a:endParaRPr lang="en-US"/>
          </a:p>
        </p:txBody>
      </p:sp>
      <p:pic>
        <p:nvPicPr>
          <p:cNvPr id="12" name="Picture 11">
            <a:extLst>
              <a:ext uri="{FF2B5EF4-FFF2-40B4-BE49-F238E27FC236}">
                <a16:creationId xmlns:a16="http://schemas.microsoft.com/office/drawing/2014/main" id="{F6F38116-C0AA-4285-B602-30919150CCEC}"/>
              </a:ext>
            </a:extLst>
          </p:cNvPr>
          <p:cNvPicPr>
            <a:picLocks noChangeAspect="1"/>
          </p:cNvPicPr>
          <p:nvPr/>
        </p:nvPicPr>
        <p:blipFill>
          <a:blip r:embed="rId2"/>
          <a:stretch>
            <a:fillRect/>
          </a:stretch>
        </p:blipFill>
        <p:spPr>
          <a:xfrm>
            <a:off x="5120117" y="570180"/>
            <a:ext cx="6795641" cy="5786170"/>
          </a:xfrm>
          <a:prstGeom prst="rect">
            <a:avLst/>
          </a:prstGeom>
        </p:spPr>
      </p:pic>
    </p:spTree>
    <p:extLst>
      <p:ext uri="{BB962C8B-B14F-4D97-AF65-F5344CB8AC3E}">
        <p14:creationId xmlns:p14="http://schemas.microsoft.com/office/powerpoint/2010/main" val="18070776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9.29"/>
  <p:tag name="AS_TITLE" val="Aspose.Slides for .NET 4.0 Client Profile"/>
  <p:tag name="AS_VERSION" val="17.9"/>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6600"/>
      </a:dk2>
      <a:lt2>
        <a:srgbClr val="000000"/>
      </a:lt2>
      <a:accent1>
        <a:srgbClr val="F3B414"/>
      </a:accent1>
      <a:accent2>
        <a:srgbClr val="3A3671"/>
      </a:accent2>
      <a:accent3>
        <a:srgbClr val="59C9E5"/>
      </a:accent3>
      <a:accent4>
        <a:srgbClr val="8CC640"/>
      </a:accent4>
      <a:accent5>
        <a:srgbClr val="006600"/>
      </a:accent5>
      <a:accent6>
        <a:srgbClr val="006600"/>
      </a:accent6>
      <a:hlink>
        <a:srgbClr val="006600"/>
      </a:hlink>
      <a:folHlink>
        <a:srgbClr val="000000"/>
      </a:folHlink>
    </a:clrScheme>
    <a:fontScheme name="Custom 65">
      <a:majorFont>
        <a:latin typeface="Montserrat"/>
        <a:ea typeface="Arial"/>
        <a:cs typeface="Arial"/>
      </a:majorFont>
      <a:minorFont>
        <a:latin typeface="Montserra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7199</TotalTime>
  <Words>3144</Words>
  <Application>Microsoft Office PowerPoint</Application>
  <PresentationFormat>Widescreen</PresentationFormat>
  <Paragraphs>587</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vt:lpstr>
      <vt:lpstr>Calibri</vt:lpstr>
      <vt:lpstr>Montserrat</vt:lpstr>
      <vt:lpstr>Palatino Linotype</vt:lpstr>
      <vt:lpstr>Tw Cen MT</vt:lpstr>
      <vt:lpstr>Office Theme</vt:lpstr>
      <vt:lpstr>2023   Employee Benefit Open Enrollment</vt:lpstr>
      <vt:lpstr>July 1, 2023 Open Enrollment</vt:lpstr>
      <vt:lpstr>Defined Contribution</vt:lpstr>
      <vt:lpstr>Harvard Medical Plan Options</vt:lpstr>
      <vt:lpstr>PowerPoint Presentation</vt:lpstr>
      <vt:lpstr>PowerPoint Presentation</vt:lpstr>
      <vt:lpstr>PowerPoint Presentation</vt:lpstr>
      <vt:lpstr>Network with national access</vt:lpstr>
      <vt:lpstr>PowerPoint Presentation</vt:lpstr>
      <vt:lpstr>Virtual Visits  Get care from where you are with just a device and an internet connection. </vt:lpstr>
      <vt:lpstr>Harvard Pilgrim - Reduce My Costs</vt:lpstr>
      <vt:lpstr>PowerPoint Presentation</vt:lpstr>
      <vt:lpstr>Flexible Fitness Reimbursement Options</vt:lpstr>
      <vt:lpstr>Health Savings Account (HSA)</vt:lpstr>
      <vt:lpstr>Health Savings Account (HSA)</vt:lpstr>
      <vt:lpstr>Health Savings Account (HSA)</vt:lpstr>
      <vt:lpstr>Anthem Plan Options</vt:lpstr>
      <vt:lpstr>Dental Core Plan  </vt:lpstr>
      <vt:lpstr>Dental Enhanced Plan  </vt:lpstr>
      <vt:lpstr>Vision Plan  </vt:lpstr>
      <vt:lpstr>Life &amp; AD&amp;D Insurance 100% paid for by Group Main Stream  </vt:lpstr>
      <vt:lpstr>Voluntary Life &amp; AD&amp;D Insurance  </vt:lpstr>
      <vt:lpstr>Voluntary Short Term Disability Insurance  </vt:lpstr>
      <vt:lpstr>Voluntary Long Term Disability Insurance  </vt:lpstr>
      <vt:lpstr>Accident Coverage</vt:lpstr>
      <vt:lpstr>Critical Illness Coverage</vt:lpstr>
      <vt:lpstr>Critical Illness Insurance </vt:lpstr>
      <vt:lpstr>Resource Advisor*</vt:lpstr>
      <vt:lpstr>Resource Advisor*</vt:lpstr>
      <vt:lpstr>Travel Assistance*</vt:lpstr>
      <vt:lpstr>Additional Plan Options</vt:lpstr>
      <vt:lpstr>PowerPoint Presentation</vt:lpstr>
      <vt:lpstr>Pet Insurance</vt:lpstr>
      <vt:lpstr>ID Theft</vt:lpstr>
      <vt:lpstr>Q &amp; A Thank you!  Jessika Williams Account Executive Jessika.williams@crossagency.com 207-523-2406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Employee Benefit Open Enrollment</dc:title>
  <dc:creator>Jessika Williams</dc:creator>
  <cp:lastModifiedBy>Jessika Williams</cp:lastModifiedBy>
  <cp:revision>73</cp:revision>
  <dcterms:created xsi:type="dcterms:W3CDTF">2021-02-26T16:25:19Z</dcterms:created>
  <dcterms:modified xsi:type="dcterms:W3CDTF">2023-06-02T14:52:28Z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Info">
    <vt:lpwstr>c6a6aa1c-be3d-4505-b778-dbbbe75028fc</vt:lpwstr>
  </property>
</Properties>
</file>